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71" r:id="rId3"/>
    <p:sldId id="266" r:id="rId4"/>
    <p:sldId id="257" r:id="rId5"/>
    <p:sldId id="26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4825" cy="97139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424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2815" y="0"/>
            <a:ext cx="2970424" cy="485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2714F-8B88-4BC2-B62C-E0F1CBC8AB0F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728663"/>
            <a:ext cx="4857750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3" y="4614109"/>
            <a:ext cx="5483860" cy="4371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6531"/>
            <a:ext cx="2970424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2815" y="9226531"/>
            <a:ext cx="2970424" cy="485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27EC4-B856-4E61-8C91-FE323CC33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DDEBCF">
                <a:alpha val="58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73CBE-7E66-4779-9EF4-CEB88560CC30}" type="datetimeFigureOut">
              <a:rPr lang="ru-RU" smtClean="0"/>
              <a:pPr/>
              <a:t>19.01.2009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2C228-CBF8-4C83-B234-DAB4AFCD7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171451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Технология модульного обучения на уроках иностранного языка (практика)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357694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Презентация выполнена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учителем английского языка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высшей категории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МОУ «Средняя школа № 16»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Ежовой Ж.Е.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/>
          <a:lstStyle/>
          <a:p>
            <a:r>
              <a:rPr lang="ru-RU" dirty="0" smtClean="0"/>
              <a:t>Выходной контроль.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Цель: показать результат.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any people spend their free time reading. </a:t>
            </a:r>
          </a:p>
          <a:p>
            <a:pPr>
              <a:buNone/>
            </a:pPr>
            <a:r>
              <a:rPr lang="en-US" dirty="0" smtClean="0"/>
              <a:t>Say if you can do without reading.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Резюме.</a:t>
            </a:r>
          </a:p>
          <a:p>
            <a:pPr>
              <a:buNone/>
            </a:pPr>
            <a:r>
              <a:rPr lang="ru-RU" dirty="0" smtClean="0"/>
              <a:t>Цель: отражение учеником его восприятия урока.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715436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Модуль-это законченный блок информации, разработанная учителем программа действий и советов.</a:t>
            </a:r>
          </a:p>
          <a:p>
            <a:endParaRPr lang="ru-RU" dirty="0" smtClean="0"/>
          </a:p>
          <a:p>
            <a:r>
              <a:rPr lang="ru-RU" sz="3200" u="sng" dirty="0" smtClean="0"/>
              <a:t>Уроки, разработанные в данном режиме :</a:t>
            </a:r>
          </a:p>
          <a:p>
            <a:r>
              <a:rPr lang="ru-RU" sz="3200" dirty="0" smtClean="0"/>
              <a:t>- обобщают материал;</a:t>
            </a:r>
          </a:p>
          <a:p>
            <a:r>
              <a:rPr lang="ru-RU" sz="3200" dirty="0" smtClean="0"/>
              <a:t>- предполагают индивидуальную, парную, групповую работу;</a:t>
            </a:r>
          </a:p>
          <a:p>
            <a:r>
              <a:rPr lang="ru-RU" sz="3200" dirty="0" smtClean="0"/>
              <a:t>-снимают неуверенность детей в себе,  страх ошибиться;</a:t>
            </a:r>
          </a:p>
          <a:p>
            <a:r>
              <a:rPr lang="ru-RU" sz="3200" dirty="0" smtClean="0"/>
              <a:t>- позволяют учащимся пользоваться подсказкой товарища, обратиться за помощью к учителю.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/>
              <a:t>Структура урока-модуля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800" b="1" dirty="0" smtClean="0"/>
              <a:t> 1. Цель урока.</a:t>
            </a:r>
            <a:br>
              <a:rPr lang="ru-RU" sz="4800" b="1" dirty="0" smtClean="0"/>
            </a:br>
            <a:r>
              <a:rPr lang="ru-RU" sz="4800" b="1" dirty="0" smtClean="0"/>
              <a:t>2. Входной контроль.</a:t>
            </a:r>
            <a:br>
              <a:rPr lang="ru-RU" sz="4800" b="1" dirty="0" smtClean="0"/>
            </a:br>
            <a:r>
              <a:rPr lang="ru-RU" sz="4800" b="1" dirty="0" smtClean="0"/>
              <a:t>3. Учебный элемент (упражнения).</a:t>
            </a:r>
            <a:br>
              <a:rPr lang="ru-RU" sz="4800" b="1" dirty="0" smtClean="0"/>
            </a:br>
            <a:r>
              <a:rPr lang="ru-RU" sz="4800" b="1" dirty="0" smtClean="0"/>
              <a:t>4. Выходной контроль.</a:t>
            </a:r>
            <a:br>
              <a:rPr lang="ru-RU" sz="4800" b="1" dirty="0" smtClean="0"/>
            </a:br>
            <a:r>
              <a:rPr lang="ru-RU" sz="4800" b="1" dirty="0" smtClean="0"/>
              <a:t>5. Резюме.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Урок-модуль(практикум )</a:t>
            </a:r>
            <a:r>
              <a:rPr lang="en-US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“Is Reading Important?”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8291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Задачи урока: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1</a:t>
            </a:r>
            <a:r>
              <a:rPr lang="ru-RU" sz="4000" b="1" dirty="0" smtClean="0"/>
              <a:t>. Совершенствование речевых навыков по теме </a:t>
            </a:r>
            <a:r>
              <a:rPr lang="en-US" sz="4000" b="1" dirty="0" smtClean="0"/>
              <a:t>: Reading? Why not?</a:t>
            </a:r>
            <a:endParaRPr lang="ru-RU" sz="4000" b="1" dirty="0" smtClean="0"/>
          </a:p>
          <a:p>
            <a:pPr>
              <a:buFont typeface="Wingdings" pitchFamily="2" charset="2"/>
              <a:buChar char="ü"/>
            </a:pPr>
            <a:r>
              <a:rPr lang="ru-RU" sz="4000" b="1" dirty="0" smtClean="0"/>
              <a:t>2. Развитие способности к логичности и доказательности.</a:t>
            </a:r>
          </a:p>
          <a:p>
            <a:pPr>
              <a:buFont typeface="Wingdings" pitchFamily="2" charset="2"/>
              <a:buChar char="ü"/>
            </a:pPr>
            <a:r>
              <a:rPr lang="ru-RU" sz="4000" b="1" dirty="0" smtClean="0"/>
              <a:t>3. Развитие речевого умения (монологическая форма)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429684" cy="13287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Цель: Восстановить у учащихся знания, полученные на предыдущих уроках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Входной контроль.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1785926"/>
            <a:ext cx="83582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Make sure you can use these words. 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Make up as many sentences as you can</a:t>
            </a:r>
            <a:r>
              <a:rPr lang="ru-RU" sz="2400" b="1" dirty="0" smtClean="0"/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571744"/>
            <a:ext cx="8858280" cy="45243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discover new  things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expand outlook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educate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learn more about…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escape from everyday life problems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explore new ideas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teach how…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give information about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feel good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make fun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spend free time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n</a:t>
            </a:r>
            <a:r>
              <a:rPr lang="en-US" sz="2800" dirty="0" smtClean="0"/>
              <a:t>ot to be alone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n</a:t>
            </a:r>
            <a:r>
              <a:rPr lang="en-US" sz="2800" dirty="0" smtClean="0"/>
              <a:t>ot to feel bored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relax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t</a:t>
            </a:r>
            <a:r>
              <a:rPr lang="en-US" sz="2800" dirty="0" smtClean="0"/>
              <a:t>o feel comfortable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Aim1: Interview your classmates if: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how many students read books regularly;</a:t>
            </a:r>
            <a:endParaRPr lang="ru-RU" dirty="0"/>
          </a:p>
          <a:p>
            <a:pPr lvl="0"/>
            <a:r>
              <a:rPr lang="en-US" dirty="0"/>
              <a:t>how many read them from time to time;</a:t>
            </a:r>
            <a:endParaRPr lang="ru-RU" dirty="0"/>
          </a:p>
          <a:p>
            <a:pPr lvl="0"/>
            <a:r>
              <a:rPr lang="en-US" dirty="0"/>
              <a:t>how many don't read books;</a:t>
            </a:r>
            <a:endParaRPr lang="ru-RU" dirty="0"/>
          </a:p>
          <a:p>
            <a:pPr lvl="0"/>
            <a:r>
              <a:rPr lang="en-US" dirty="0"/>
              <a:t>what kinds of books they prefer;</a:t>
            </a:r>
            <a:endParaRPr lang="ru-RU" dirty="0"/>
          </a:p>
          <a:p>
            <a:pPr lvl="0"/>
            <a:r>
              <a:rPr lang="en-US" dirty="0"/>
              <a:t>what authors they like;</a:t>
            </a:r>
            <a:endParaRPr lang="ru-RU" dirty="0"/>
          </a:p>
          <a:p>
            <a:pPr lvl="0"/>
            <a:r>
              <a:rPr lang="en-US" dirty="0"/>
              <a:t>who advises them what books to read;</a:t>
            </a:r>
            <a:endParaRPr lang="ru-RU" dirty="0"/>
          </a:p>
          <a:p>
            <a:pPr lvl="0"/>
            <a:r>
              <a:rPr lang="en-US" dirty="0"/>
              <a:t>if they borrow books from a school library/local library/friends or relatives;</a:t>
            </a:r>
            <a:endParaRPr lang="ru-RU" dirty="0"/>
          </a:p>
          <a:p>
            <a:pPr lvl="0"/>
            <a:r>
              <a:rPr lang="en-US" dirty="0"/>
              <a:t>if they think that reading books is important and why.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0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Учебный элемент</a:t>
            </a:r>
          </a:p>
          <a:p>
            <a:pPr algn="ctr"/>
            <a:r>
              <a:rPr lang="ru-RU" sz="2400" b="1" dirty="0" smtClean="0"/>
              <a:t>Предполагает цели к чему должен стремиться ученик.</a:t>
            </a:r>
          </a:p>
          <a:p>
            <a:pPr algn="ctr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Aim2 :Take a look at what famous people have said about books and reading. Which saying reflects your opinion.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64399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Reading makes a full man. </a:t>
            </a:r>
            <a:endParaRPr lang="en-US" dirty="0" smtClean="0"/>
          </a:p>
          <a:p>
            <a:pPr>
              <a:buNone/>
            </a:pPr>
            <a:r>
              <a:rPr lang="en-US" i="1" dirty="0"/>
              <a:t>	</a:t>
            </a:r>
            <a:r>
              <a:rPr lang="en-US" i="1" dirty="0" smtClean="0"/>
              <a:t>				(</a:t>
            </a:r>
            <a:r>
              <a:rPr lang="en-US" i="1" dirty="0"/>
              <a:t>Francis Bacon)</a:t>
            </a:r>
            <a:endParaRPr lang="ru-RU" dirty="0"/>
          </a:p>
          <a:p>
            <a:r>
              <a:rPr lang="en-US" dirty="0"/>
              <a:t>History books which contain no lies are extremely dull.</a:t>
            </a:r>
            <a:endParaRPr lang="ru-RU" dirty="0"/>
          </a:p>
          <a:p>
            <a:pPr>
              <a:buNone/>
            </a:pPr>
            <a:r>
              <a:rPr lang="en-US" i="1" dirty="0" smtClean="0"/>
              <a:t>						(</a:t>
            </a:r>
            <a:r>
              <a:rPr lang="en-US" i="1" dirty="0" err="1"/>
              <a:t>Anatole</a:t>
            </a:r>
            <a:r>
              <a:rPr lang="en-US" i="1" dirty="0"/>
              <a:t> France)</a:t>
            </a:r>
            <a:endParaRPr lang="ru-RU" dirty="0"/>
          </a:p>
          <a:p>
            <a:r>
              <a:rPr lang="en-US" dirty="0"/>
              <a:t>All books are divisible into two classes: the book of hour, and the book of all time.</a:t>
            </a:r>
            <a:endParaRPr lang="ru-RU" dirty="0"/>
          </a:p>
          <a:p>
            <a:pPr>
              <a:buNone/>
            </a:pPr>
            <a:r>
              <a:rPr lang="en-US" i="1" dirty="0" smtClean="0"/>
              <a:t>							(</a:t>
            </a:r>
            <a:r>
              <a:rPr lang="en-US" i="1" dirty="0"/>
              <a:t>John Ruskin)</a:t>
            </a:r>
            <a:endParaRPr lang="ru-RU" dirty="0"/>
          </a:p>
          <a:p>
            <a:r>
              <a:rPr lang="en-US" dirty="0"/>
              <a:t>Reading is to the mind what exercise is to the body.</a:t>
            </a:r>
            <a:endParaRPr lang="ru-RU" dirty="0"/>
          </a:p>
          <a:p>
            <a:pPr>
              <a:buNone/>
            </a:pPr>
            <a:r>
              <a:rPr lang="en-US" i="1" dirty="0" smtClean="0"/>
              <a:t>							(</a:t>
            </a:r>
            <a:r>
              <a:rPr lang="en-US" i="1" dirty="0"/>
              <a:t>Richard Steele)</a:t>
            </a:r>
            <a:endParaRPr lang="ru-RU" dirty="0"/>
          </a:p>
          <a:p>
            <a:r>
              <a:rPr lang="en-US" dirty="0"/>
              <a:t>Reading is a vital form of communication with all of mankind, and wisdom of many ages.</a:t>
            </a:r>
            <a:endParaRPr lang="ru-RU" dirty="0"/>
          </a:p>
          <a:p>
            <a:pPr>
              <a:buNone/>
            </a:pPr>
            <a:r>
              <a:rPr lang="en-US" i="1" dirty="0" smtClean="0"/>
              <a:t>						(</a:t>
            </a:r>
            <a:r>
              <a:rPr lang="en-US" i="1" dirty="0" err="1"/>
              <a:t>Olzhas</a:t>
            </a:r>
            <a:r>
              <a:rPr lang="en-US" i="1" dirty="0"/>
              <a:t> </a:t>
            </a:r>
            <a:r>
              <a:rPr lang="en-US" i="1" dirty="0" err="1"/>
              <a:t>Suleymenov</a:t>
            </a:r>
            <a:r>
              <a:rPr lang="en-US" i="1" dirty="0"/>
              <a:t>)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Aim3</a:t>
            </a:r>
            <a:r>
              <a:rPr lang="ru-RU" dirty="0" smtClean="0"/>
              <a:t>: </a:t>
            </a:r>
            <a:r>
              <a:rPr lang="en-US" dirty="0" smtClean="0"/>
              <a:t>Say what book you are reading now.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book I’m reading now is…</a:t>
            </a:r>
          </a:p>
          <a:p>
            <a:pPr>
              <a:buNone/>
            </a:pPr>
            <a:r>
              <a:rPr lang="en-US" dirty="0" smtClean="0"/>
              <a:t>It’s written by…</a:t>
            </a:r>
          </a:p>
          <a:p>
            <a:pPr>
              <a:buNone/>
            </a:pPr>
            <a:r>
              <a:rPr lang="en-US" dirty="0" smtClean="0"/>
              <a:t>It’s about…</a:t>
            </a:r>
          </a:p>
          <a:p>
            <a:pPr>
              <a:buNone/>
            </a:pPr>
            <a:r>
              <a:rPr lang="en-US" dirty="0" smtClean="0"/>
              <a:t>I find it … because…</a:t>
            </a:r>
          </a:p>
          <a:p>
            <a:pPr>
              <a:buNone/>
            </a:pPr>
            <a:r>
              <a:rPr lang="en-US" dirty="0" smtClean="0"/>
              <a:t>I can read it..</a:t>
            </a:r>
          </a:p>
          <a:p>
            <a:pPr>
              <a:buNone/>
            </a:pPr>
            <a:r>
              <a:rPr lang="en-US" dirty="0" smtClean="0"/>
              <a:t>I’d recommend it… because…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Aim</a:t>
            </a:r>
            <a:r>
              <a:rPr lang="ru-RU" dirty="0" smtClean="0"/>
              <a:t> </a:t>
            </a:r>
            <a:r>
              <a:rPr lang="en-US" dirty="0" smtClean="0"/>
              <a:t>4</a:t>
            </a:r>
            <a:r>
              <a:rPr lang="ru-RU" dirty="0" smtClean="0"/>
              <a:t>: </a:t>
            </a:r>
            <a:r>
              <a:rPr lang="en-US" dirty="0" smtClean="0"/>
              <a:t>Put these phrases into logical order.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72072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I highly recommend it. When I was a schoolgirl I read it over and over. You will like it, too.</a:t>
            </a:r>
            <a:endParaRPr lang="ru-RU" sz="4000" dirty="0" smtClean="0"/>
          </a:p>
          <a:p>
            <a:r>
              <a:rPr lang="en-US" sz="4000" dirty="0" smtClean="0"/>
              <a:t>Good </a:t>
            </a:r>
            <a:r>
              <a:rPr lang="en-US" sz="4000" dirty="0"/>
              <a:t>afternoon. I'd like to exchange books.</a:t>
            </a:r>
            <a:endParaRPr lang="ru-RU" sz="4000" dirty="0"/>
          </a:p>
          <a:p>
            <a:r>
              <a:rPr lang="en-US" sz="4000" dirty="0" smtClean="0"/>
              <a:t>How did you like it?</a:t>
            </a:r>
            <a:endParaRPr lang="ru-RU" sz="4000" dirty="0" smtClean="0"/>
          </a:p>
          <a:p>
            <a:r>
              <a:rPr lang="en-US" sz="4000" dirty="0" smtClean="0"/>
              <a:t>No, not. yet. But the title sounds promis­ing.</a:t>
            </a:r>
            <a:endParaRPr lang="ru-RU" sz="4000" dirty="0" smtClean="0"/>
          </a:p>
          <a:p>
            <a:r>
              <a:rPr lang="en-US" sz="4000" dirty="0" smtClean="0"/>
              <a:t>Good </a:t>
            </a:r>
            <a:r>
              <a:rPr lang="en-US" sz="4000" dirty="0"/>
              <a:t>afternoon. Very good. What book are you returning?</a:t>
            </a:r>
            <a:endParaRPr lang="ru-RU" sz="4000" dirty="0"/>
          </a:p>
          <a:p>
            <a:r>
              <a:rPr lang="en-US" sz="4000" dirty="0" smtClean="0"/>
              <a:t>What would you like to take today?</a:t>
            </a:r>
            <a:endParaRPr lang="ru-RU" sz="4000" dirty="0" smtClean="0"/>
          </a:p>
          <a:p>
            <a:r>
              <a:rPr lang="en-US" sz="4000" dirty="0" smtClean="0"/>
              <a:t>Here </a:t>
            </a:r>
            <a:r>
              <a:rPr lang="en-US" sz="4000" dirty="0"/>
              <a:t>it is.</a:t>
            </a:r>
            <a:endParaRPr lang="ru-RU" sz="4000" dirty="0"/>
          </a:p>
          <a:p>
            <a:r>
              <a:rPr lang="en-US" sz="4000" dirty="0" smtClean="0"/>
              <a:t>It </a:t>
            </a:r>
            <a:r>
              <a:rPr lang="en-US" sz="4000" dirty="0"/>
              <a:t>was fantastic! I enjoyed it very much.</a:t>
            </a:r>
            <a:endParaRPr lang="ru-RU" sz="4000" dirty="0"/>
          </a:p>
          <a:p>
            <a:r>
              <a:rPr lang="en-US" sz="4000" dirty="0" smtClean="0"/>
              <a:t>I </a:t>
            </a:r>
            <a:r>
              <a:rPr lang="en-US" sz="4000" dirty="0"/>
              <a:t>don't know yet. Can you recommend me something exciting?</a:t>
            </a:r>
            <a:endParaRPr lang="ru-RU" sz="4000" dirty="0"/>
          </a:p>
          <a:p>
            <a:r>
              <a:rPr lang="en-US" sz="4000" dirty="0" smtClean="0"/>
              <a:t>If you like adventure stories I advise you to read "Treasure Island" by Robert  Stevenson . Have you read it?</a:t>
            </a:r>
            <a:endParaRPr lang="ru-RU" sz="4000" dirty="0" smtClean="0"/>
          </a:p>
          <a:p>
            <a:r>
              <a:rPr lang="en-US" sz="4000" dirty="0" smtClean="0"/>
              <a:t>Thank </a:t>
            </a:r>
            <a:r>
              <a:rPr lang="en-US" sz="4000" dirty="0"/>
              <a:t>you for your good advice. I am sure I shall like it.</a:t>
            </a:r>
            <a:endParaRPr lang="ru-RU" sz="40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501</Words>
  <Application>Microsoft Office PowerPoint</Application>
  <PresentationFormat>Экран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Технология модульного обучения на уроках иностранного языка (практика)</vt:lpstr>
      <vt:lpstr>Слайд 2</vt:lpstr>
      <vt:lpstr>Структура урока-модуля</vt:lpstr>
      <vt:lpstr>Урок-модуль(практикум )  “Is Reading Important?”</vt:lpstr>
      <vt:lpstr> Входной контроль.  </vt:lpstr>
      <vt:lpstr>Aim1: Interview your classmates if: </vt:lpstr>
      <vt:lpstr> Aim2 :Take a look at what famous people have said about books and reading. Which saying reflects your opinion.</vt:lpstr>
      <vt:lpstr>Aim3: Say what book you are reading now.</vt:lpstr>
      <vt:lpstr>Aim 4: Put these phrases into logical order. </vt:lpstr>
      <vt:lpstr>Выходной контроль.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Структура урока-модуля 1. Цель урока. 2. Входной контроль. 3. Учебный элемент (упражнения). 4. Выходной контроль. 5. Резюме.    </dc:title>
  <dc:creator>User</dc:creator>
  <cp:lastModifiedBy>User</cp:lastModifiedBy>
  <cp:revision>32</cp:revision>
  <dcterms:created xsi:type="dcterms:W3CDTF">2009-01-21T11:18:38Z</dcterms:created>
  <dcterms:modified xsi:type="dcterms:W3CDTF">2009-01-19T11:46:55Z</dcterms:modified>
</cp:coreProperties>
</file>