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72" r:id="rId3"/>
    <p:sldId id="273" r:id="rId4"/>
    <p:sldId id="274" r:id="rId5"/>
    <p:sldId id="275" r:id="rId6"/>
    <p:sldId id="276" r:id="rId7"/>
    <p:sldId id="277" r:id="rId8"/>
    <p:sldId id="279" r:id="rId9"/>
    <p:sldId id="280" r:id="rId10"/>
    <p:sldId id="281" r:id="rId11"/>
    <p:sldId id="282" r:id="rId12"/>
    <p:sldId id="283" r:id="rId13"/>
    <p:sldId id="284" r:id="rId14"/>
    <p:sldId id="285" r:id="rId15"/>
    <p:sldId id="286" r:id="rId16"/>
    <p:sldId id="287" r:id="rId17"/>
    <p:sldId id="288"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109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4C7690E-19B4-4FBF-B87D-9B7FBA906ED0}" type="datetimeFigureOut">
              <a:rPr lang="ru-RU" smtClean="0"/>
              <a:pPr/>
              <a:t>29.04.2009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EC6040-9938-4A5B-83CA-435297FA5AAD}"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4C7690E-19B4-4FBF-B87D-9B7FBA906ED0}" type="datetimeFigureOut">
              <a:rPr lang="ru-RU" smtClean="0"/>
              <a:pPr/>
              <a:t>29.04.2009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EC6040-9938-4A5B-83CA-435297FA5AA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4C7690E-19B4-4FBF-B87D-9B7FBA906ED0}" type="datetimeFigureOut">
              <a:rPr lang="ru-RU" smtClean="0"/>
              <a:pPr/>
              <a:t>29.04.2009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EC6040-9938-4A5B-83CA-435297FA5AA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4C7690E-19B4-4FBF-B87D-9B7FBA906ED0}" type="datetimeFigureOut">
              <a:rPr lang="ru-RU" smtClean="0"/>
              <a:pPr/>
              <a:t>29.04.2009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EC6040-9938-4A5B-83CA-435297FA5AA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4C7690E-19B4-4FBF-B87D-9B7FBA906ED0}" type="datetimeFigureOut">
              <a:rPr lang="ru-RU" smtClean="0"/>
              <a:pPr/>
              <a:t>29.04.2009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EC6040-9938-4A5B-83CA-435297FA5AAD}"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4C7690E-19B4-4FBF-B87D-9B7FBA906ED0}" type="datetimeFigureOut">
              <a:rPr lang="ru-RU" smtClean="0"/>
              <a:pPr/>
              <a:t>29.04.2009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EC6040-9938-4A5B-83CA-435297FA5AA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4C7690E-19B4-4FBF-B87D-9B7FBA906ED0}" type="datetimeFigureOut">
              <a:rPr lang="ru-RU" smtClean="0"/>
              <a:pPr/>
              <a:t>29.04.2009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DEC6040-9938-4A5B-83CA-435297FA5AA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4C7690E-19B4-4FBF-B87D-9B7FBA906ED0}" type="datetimeFigureOut">
              <a:rPr lang="ru-RU" smtClean="0"/>
              <a:pPr/>
              <a:t>29.04.2009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DEC6040-9938-4A5B-83CA-435297FA5AA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4C7690E-19B4-4FBF-B87D-9B7FBA906ED0}" type="datetimeFigureOut">
              <a:rPr lang="ru-RU" smtClean="0"/>
              <a:pPr/>
              <a:t>29.04.2009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DEC6040-9938-4A5B-83CA-435297FA5AA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4C7690E-19B4-4FBF-B87D-9B7FBA906ED0}" type="datetimeFigureOut">
              <a:rPr lang="ru-RU" smtClean="0"/>
              <a:pPr/>
              <a:t>29.04.2009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EC6040-9938-4A5B-83CA-435297FA5AA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4C7690E-19B4-4FBF-B87D-9B7FBA906ED0}" type="datetimeFigureOut">
              <a:rPr lang="ru-RU" smtClean="0"/>
              <a:pPr/>
              <a:t>29.04.2009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EC6040-9938-4A5B-83CA-435297FA5AAD}"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C7690E-19B4-4FBF-B87D-9B7FBA906ED0}" type="datetimeFigureOut">
              <a:rPr lang="ru-RU" smtClean="0"/>
              <a:pPr/>
              <a:t>29.04.2009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EC6040-9938-4A5B-83CA-435297FA5AA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122238"/>
            <a:ext cx="7543800" cy="1520825"/>
          </a:xfrm>
        </p:spPr>
        <p:txBody>
          <a:bodyPr/>
          <a:lstStyle/>
          <a:p>
            <a:pPr algn="ctr" eaLnBrk="1" hangingPunct="1"/>
            <a:r>
              <a:rPr lang="ru-RU" smtClean="0">
                <a:latin typeface="Arial Black" pitchFamily="34" charset="0"/>
              </a:rPr>
              <a:t>Подготовка к ЕГЭ.</a:t>
            </a:r>
            <a:br>
              <a:rPr lang="ru-RU" smtClean="0">
                <a:latin typeface="Arial Black" pitchFamily="34" charset="0"/>
              </a:rPr>
            </a:br>
            <a:r>
              <a:rPr lang="ru-RU" smtClean="0">
                <a:latin typeface="Arial Black" pitchFamily="34" charset="0"/>
              </a:rPr>
              <a:t>Раздел «Письмо</a:t>
            </a:r>
            <a:r>
              <a:rPr lang="ru-RU" sz="4400" smtClean="0">
                <a:latin typeface="Arial Black" pitchFamily="34" charset="0"/>
              </a:rPr>
              <a:t>»</a:t>
            </a:r>
          </a:p>
        </p:txBody>
      </p:sp>
      <p:sp>
        <p:nvSpPr>
          <p:cNvPr id="9" name="Содержимое 8"/>
          <p:cNvSpPr>
            <a:spLocks noGrp="1"/>
          </p:cNvSpPr>
          <p:nvPr>
            <p:ph idx="1"/>
          </p:nvPr>
        </p:nvSpPr>
        <p:spPr>
          <a:xfrm>
            <a:off x="214313" y="2214563"/>
            <a:ext cx="8929687" cy="4500562"/>
          </a:xfrm>
        </p:spPr>
        <p:txBody>
          <a:bodyPr/>
          <a:lstStyle/>
          <a:p>
            <a:pPr eaLnBrk="1" hangingPunct="1">
              <a:defRPr/>
            </a:pPr>
            <a:r>
              <a:rPr lang="ru-RU" sz="3200" dirty="0" smtClean="0"/>
              <a:t>Включает в себя 2 задания:</a:t>
            </a:r>
          </a:p>
          <a:p>
            <a:pPr eaLnBrk="1" hangingPunct="1">
              <a:buFont typeface="Wingdings" pitchFamily="2" charset="2"/>
              <a:buNone/>
              <a:defRPr/>
            </a:pPr>
            <a:r>
              <a:rPr lang="ru-RU" sz="3200" dirty="0" smtClean="0">
                <a:solidFill>
                  <a:schemeClr val="tx2">
                    <a:lumMod val="60000"/>
                    <a:lumOff val="40000"/>
                  </a:schemeClr>
                </a:solidFill>
              </a:rPr>
              <a:t>  </a:t>
            </a:r>
            <a:r>
              <a:rPr lang="ru-RU" sz="3200" b="1" dirty="0" smtClean="0">
                <a:solidFill>
                  <a:schemeClr val="tx2">
                    <a:lumMod val="60000"/>
                    <a:lumOff val="40000"/>
                  </a:schemeClr>
                </a:solidFill>
              </a:rPr>
              <a:t>- письмо личного характера </a:t>
            </a:r>
            <a:r>
              <a:rPr lang="ru-RU" sz="3200" b="1" dirty="0" smtClean="0">
                <a:solidFill>
                  <a:srgbClr val="C00000"/>
                </a:solidFill>
              </a:rPr>
              <a:t>(20 мин.)</a:t>
            </a:r>
          </a:p>
          <a:p>
            <a:pPr eaLnBrk="1" hangingPunct="1">
              <a:buFont typeface="Wingdings" pitchFamily="2" charset="2"/>
              <a:buNone/>
              <a:defRPr/>
            </a:pPr>
            <a:r>
              <a:rPr lang="ru-RU" sz="3200" b="1" dirty="0" smtClean="0">
                <a:solidFill>
                  <a:schemeClr val="tx2">
                    <a:lumMod val="60000"/>
                    <a:lumOff val="40000"/>
                  </a:schemeClr>
                </a:solidFill>
              </a:rPr>
              <a:t>  - письменное высказывание с элементами рассуждения </a:t>
            </a:r>
            <a:r>
              <a:rPr lang="ru-RU" sz="3200" b="1" dirty="0" smtClean="0">
                <a:solidFill>
                  <a:srgbClr val="C00000"/>
                </a:solidFill>
              </a:rPr>
              <a:t>(40 мин.)</a:t>
            </a:r>
          </a:p>
          <a:p>
            <a:pPr eaLnBrk="1" hangingPunct="1">
              <a:defRPr/>
            </a:pPr>
            <a:r>
              <a:rPr lang="ru-RU" sz="3200" dirty="0" smtClean="0"/>
              <a:t>Рекомендуемое время выполнения</a:t>
            </a:r>
          </a:p>
          <a:p>
            <a:pPr eaLnBrk="1" hangingPunct="1">
              <a:buFont typeface="Wingdings" pitchFamily="2" charset="2"/>
              <a:buNone/>
              <a:defRPr/>
            </a:pPr>
            <a:r>
              <a:rPr lang="ru-RU" sz="3200" dirty="0" smtClean="0"/>
              <a:t> </a:t>
            </a:r>
            <a:r>
              <a:rPr lang="ru-RU" sz="3200" b="1" dirty="0" smtClean="0">
                <a:solidFill>
                  <a:srgbClr val="C00000"/>
                </a:solidFill>
              </a:rPr>
              <a:t>60 минут</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fontScale="90000"/>
          </a:bodyPr>
          <a:lstStyle/>
          <a:p>
            <a:pPr algn="ctr" eaLnBrk="1" hangingPunct="1"/>
            <a:r>
              <a:rPr lang="ru-RU" smtClean="0">
                <a:latin typeface="Arial Black" pitchFamily="34" charset="0"/>
              </a:rPr>
              <a:t>ПИСЬМО ЛИЧНОГО ХАРАКТЕРА</a:t>
            </a:r>
          </a:p>
        </p:txBody>
      </p:sp>
      <p:sp>
        <p:nvSpPr>
          <p:cNvPr id="12291" name="Rectangle 3"/>
          <p:cNvSpPr>
            <a:spLocks noGrp="1" noChangeArrowheads="1"/>
          </p:cNvSpPr>
          <p:nvPr>
            <p:ph type="body" idx="1"/>
          </p:nvPr>
        </p:nvSpPr>
        <p:spPr>
          <a:xfrm>
            <a:off x="179388" y="1700213"/>
            <a:ext cx="8507412" cy="4949825"/>
          </a:xfrm>
        </p:spPr>
        <p:txBody>
          <a:bodyPr/>
          <a:lstStyle/>
          <a:p>
            <a:pPr eaLnBrk="1" hangingPunct="1">
              <a:lnSpc>
                <a:spcPct val="90000"/>
              </a:lnSpc>
            </a:pPr>
            <a:r>
              <a:rPr lang="ru-RU" b="1" smtClean="0"/>
              <a:t>В последнем параграфе следует объяснить, почему вы заканчиваете письмо:</a:t>
            </a:r>
            <a:endParaRPr lang="en-US" b="1" smtClean="0"/>
          </a:p>
          <a:p>
            <a:pPr eaLnBrk="1" hangingPunct="1">
              <a:lnSpc>
                <a:spcPct val="90000"/>
              </a:lnSpc>
              <a:buFont typeface="Wingdings" pitchFamily="2" charset="2"/>
              <a:buNone/>
            </a:pPr>
            <a:r>
              <a:rPr lang="en-US" sz="3200" b="1" i="1" smtClean="0">
                <a:latin typeface="Arial Black" pitchFamily="34" charset="0"/>
              </a:rPr>
              <a:t>Well, I'd better go now as I have to do my homework.</a:t>
            </a:r>
          </a:p>
          <a:p>
            <a:pPr eaLnBrk="1" hangingPunct="1">
              <a:lnSpc>
                <a:spcPct val="90000"/>
              </a:lnSpc>
              <a:buFont typeface="Wingdings" pitchFamily="2" charset="2"/>
              <a:buNone/>
            </a:pPr>
            <a:r>
              <a:rPr lang="en-US" sz="3200" b="1" i="1" smtClean="0">
                <a:latin typeface="Arial Black" pitchFamily="34" charset="0"/>
              </a:rPr>
              <a:t>Anyway, I have to go now because my Mum asked me to help her with the washing up.</a:t>
            </a:r>
          </a:p>
          <a:p>
            <a:pPr eaLnBrk="1" hangingPunct="1">
              <a:lnSpc>
                <a:spcPct val="90000"/>
              </a:lnSpc>
              <a:buFont typeface="Wingdings" pitchFamily="2" charset="2"/>
              <a:buNone/>
            </a:pPr>
            <a:r>
              <a:rPr lang="en-US" sz="3200" b="1" i="1" smtClean="0">
                <a:latin typeface="Arial Black" pitchFamily="34" charset="0"/>
              </a:rPr>
              <a:t>I've got to go now! It's time for my favourite TV show</a:t>
            </a:r>
            <a:r>
              <a:rPr lang="ru-RU" sz="3200" b="1" i="1" smtClean="0">
                <a:latin typeface="Arial Black" pitchFamily="34" charset="0"/>
              </a:rPr>
              <a:t>.</a:t>
            </a:r>
            <a:r>
              <a:rPr lang="en-US" sz="3200" b="1" i="1" smtClean="0">
                <a:latin typeface="Arial Black" pitchFamily="34" charset="0"/>
              </a:rPr>
              <a:t> </a:t>
            </a:r>
            <a:endParaRPr lang="ru-RU" sz="3200" b="1" i="1" smtClean="0">
              <a:latin typeface="Arial Black" pitchFamily="34"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fontScale="90000"/>
          </a:bodyPr>
          <a:lstStyle/>
          <a:p>
            <a:pPr algn="ctr" eaLnBrk="1" hangingPunct="1"/>
            <a:r>
              <a:rPr lang="ru-RU" smtClean="0">
                <a:latin typeface="Arial Black" pitchFamily="34" charset="0"/>
              </a:rPr>
              <a:t>ПИСЬМО ЛИЧНОГО ХАРАКТЕРА</a:t>
            </a:r>
          </a:p>
        </p:txBody>
      </p:sp>
      <p:sp>
        <p:nvSpPr>
          <p:cNvPr id="13315" name="Rectangle 3"/>
          <p:cNvSpPr>
            <a:spLocks noGrp="1" noChangeArrowheads="1"/>
          </p:cNvSpPr>
          <p:nvPr>
            <p:ph type="body" idx="1"/>
          </p:nvPr>
        </p:nvSpPr>
        <p:spPr>
          <a:xfrm>
            <a:off x="250825" y="1719263"/>
            <a:ext cx="8435975" cy="4878387"/>
          </a:xfrm>
        </p:spPr>
        <p:txBody>
          <a:bodyPr/>
          <a:lstStyle/>
          <a:p>
            <a:pPr eaLnBrk="1" hangingPunct="1"/>
            <a:r>
              <a:rPr lang="ru-RU" b="1" smtClean="0"/>
              <a:t>и упомянуть о дальнейших контактах:</a:t>
            </a:r>
            <a:endParaRPr lang="en-US" b="1" smtClean="0"/>
          </a:p>
          <a:p>
            <a:pPr eaLnBrk="1" hangingPunct="1">
              <a:buFont typeface="Wingdings" pitchFamily="2" charset="2"/>
              <a:buNone/>
            </a:pPr>
            <a:r>
              <a:rPr lang="en-US" sz="3600" b="1" i="1" smtClean="0">
                <a:latin typeface="Arial Black" pitchFamily="34" charset="0"/>
              </a:rPr>
              <a:t>Write (back) soon!</a:t>
            </a:r>
          </a:p>
          <a:p>
            <a:pPr eaLnBrk="1" hangingPunct="1">
              <a:buFont typeface="Wingdings" pitchFamily="2" charset="2"/>
              <a:buNone/>
            </a:pPr>
            <a:r>
              <a:rPr lang="en-US" sz="3600" b="1" i="1" smtClean="0">
                <a:latin typeface="Arial Black" pitchFamily="34" charset="0"/>
              </a:rPr>
              <a:t>Take care and keep in touch!</a:t>
            </a:r>
          </a:p>
          <a:p>
            <a:pPr eaLnBrk="1" hangingPunct="1">
              <a:buFont typeface="Wingdings" pitchFamily="2" charset="2"/>
              <a:buNone/>
            </a:pPr>
            <a:r>
              <a:rPr lang="en-US" sz="3600" b="1" i="1" smtClean="0">
                <a:latin typeface="Arial Black" pitchFamily="34" charset="0"/>
              </a:rPr>
              <a:t>Drop me a letter when you can.</a:t>
            </a:r>
          </a:p>
          <a:p>
            <a:pPr eaLnBrk="1" hangingPunct="1">
              <a:buFont typeface="Wingdings" pitchFamily="2" charset="2"/>
              <a:buNone/>
            </a:pPr>
            <a:r>
              <a:rPr lang="en-US" sz="3600" b="1" i="1" smtClean="0">
                <a:latin typeface="Arial Black" pitchFamily="34" charset="0"/>
              </a:rPr>
              <a:t>Hope to hear from you soon.</a:t>
            </a:r>
          </a:p>
          <a:p>
            <a:pPr eaLnBrk="1" hangingPunct="1">
              <a:buFont typeface="Wingdings" pitchFamily="2" charset="2"/>
              <a:buNone/>
            </a:pPr>
            <a:r>
              <a:rPr lang="en-US" sz="3600" b="1" i="1" smtClean="0">
                <a:latin typeface="Arial Black" pitchFamily="34" charset="0"/>
              </a:rPr>
              <a:t>I can't wait to hear from you!</a:t>
            </a:r>
            <a:endParaRPr lang="ru-RU" sz="3600" b="1" i="1" smtClean="0">
              <a:latin typeface="Arial Black" pitchFamily="34"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95288" y="0"/>
            <a:ext cx="7543800" cy="1295400"/>
          </a:xfrm>
        </p:spPr>
        <p:txBody>
          <a:bodyPr>
            <a:normAutofit fontScale="90000"/>
          </a:bodyPr>
          <a:lstStyle/>
          <a:p>
            <a:pPr algn="ctr" eaLnBrk="1" hangingPunct="1"/>
            <a:r>
              <a:rPr lang="ru-RU" smtClean="0">
                <a:latin typeface="Arial Black" pitchFamily="34" charset="0"/>
              </a:rPr>
              <a:t>ПИСЬМО ЛИЧНОГО ХАРАКТЕРА</a:t>
            </a:r>
          </a:p>
        </p:txBody>
      </p:sp>
      <p:sp>
        <p:nvSpPr>
          <p:cNvPr id="14339" name="Rectangle 3"/>
          <p:cNvSpPr>
            <a:spLocks noGrp="1" noChangeArrowheads="1"/>
          </p:cNvSpPr>
          <p:nvPr>
            <p:ph type="body" idx="1"/>
          </p:nvPr>
        </p:nvSpPr>
        <p:spPr>
          <a:xfrm>
            <a:off x="250825" y="1268413"/>
            <a:ext cx="8435975" cy="5329237"/>
          </a:xfrm>
        </p:spPr>
        <p:txBody>
          <a:bodyPr/>
          <a:lstStyle/>
          <a:p>
            <a:pPr eaLnBrk="1" hangingPunct="1">
              <a:lnSpc>
                <a:spcPct val="90000"/>
              </a:lnSpc>
            </a:pPr>
            <a:r>
              <a:rPr lang="ru-RU" sz="2400" b="1" smtClean="0"/>
              <a:t>В конце письма на отдельной строке указывается завершающая фраза-клише, которая зависит от близости автора и адресата. </a:t>
            </a:r>
            <a:r>
              <a:rPr lang="ru-RU" sz="2400" b="1" smtClean="0">
                <a:solidFill>
                  <a:srgbClr val="FF0000"/>
                </a:solidFill>
              </a:rPr>
              <a:t>После нее всегда ставится запятая! </a:t>
            </a:r>
            <a:endParaRPr lang="en-US" sz="2400" b="1" smtClean="0">
              <a:solidFill>
                <a:srgbClr val="FF0000"/>
              </a:solidFill>
            </a:endParaRPr>
          </a:p>
          <a:p>
            <a:pPr eaLnBrk="1" hangingPunct="1">
              <a:lnSpc>
                <a:spcPct val="90000"/>
              </a:lnSpc>
              <a:buFont typeface="Wingdings" pitchFamily="2" charset="2"/>
              <a:buNone/>
            </a:pPr>
            <a:r>
              <a:rPr lang="en-US" sz="3200" b="1" i="1" smtClean="0">
                <a:latin typeface="Arial Black" pitchFamily="34" charset="0"/>
              </a:rPr>
              <a:t>1) Love,</a:t>
            </a:r>
          </a:p>
          <a:p>
            <a:pPr eaLnBrk="1" hangingPunct="1">
              <a:lnSpc>
                <a:spcPct val="90000"/>
              </a:lnSpc>
              <a:buFont typeface="Wingdings" pitchFamily="2" charset="2"/>
              <a:buNone/>
            </a:pPr>
            <a:r>
              <a:rPr lang="en-US" sz="3200" b="1" i="1" smtClean="0">
                <a:latin typeface="Arial Black" pitchFamily="34" charset="0"/>
              </a:rPr>
              <a:t>2) Lots of love,</a:t>
            </a:r>
          </a:p>
          <a:p>
            <a:pPr eaLnBrk="1" hangingPunct="1">
              <a:lnSpc>
                <a:spcPct val="90000"/>
              </a:lnSpc>
              <a:buFont typeface="Wingdings" pitchFamily="2" charset="2"/>
              <a:buNone/>
            </a:pPr>
            <a:r>
              <a:rPr lang="en-US" sz="3200" b="1" i="1" smtClean="0">
                <a:latin typeface="Arial Black" pitchFamily="34" charset="0"/>
              </a:rPr>
              <a:t>3) All my love,</a:t>
            </a:r>
          </a:p>
          <a:p>
            <a:pPr eaLnBrk="1" hangingPunct="1">
              <a:lnSpc>
                <a:spcPct val="90000"/>
              </a:lnSpc>
              <a:buFont typeface="Wingdings" pitchFamily="2" charset="2"/>
              <a:buNone/>
            </a:pPr>
            <a:r>
              <a:rPr lang="en-US" sz="3200" b="1" i="1" smtClean="0">
                <a:latin typeface="Arial Black" pitchFamily="34" charset="0"/>
              </a:rPr>
              <a:t>4) All the best,</a:t>
            </a:r>
          </a:p>
          <a:p>
            <a:pPr eaLnBrk="1" hangingPunct="1">
              <a:lnSpc>
                <a:spcPct val="90000"/>
              </a:lnSpc>
              <a:buFont typeface="Wingdings" pitchFamily="2" charset="2"/>
              <a:buNone/>
            </a:pPr>
            <a:r>
              <a:rPr lang="en-US" sz="3200" b="1" i="1" smtClean="0">
                <a:latin typeface="Arial Black" pitchFamily="34" charset="0"/>
              </a:rPr>
              <a:t>5) Best wishes,</a:t>
            </a:r>
            <a:endParaRPr lang="ru-RU" sz="3200" b="1" i="1" smtClean="0">
              <a:latin typeface="Arial Black" pitchFamily="34" charset="0"/>
            </a:endParaRPr>
          </a:p>
          <a:p>
            <a:pPr eaLnBrk="1" hangingPunct="1">
              <a:lnSpc>
                <a:spcPct val="90000"/>
              </a:lnSpc>
              <a:buFont typeface="Wingdings" pitchFamily="2" charset="2"/>
              <a:buNone/>
            </a:pPr>
            <a:r>
              <a:rPr lang="ru-RU" sz="3200" b="1" i="1" smtClean="0">
                <a:latin typeface="Arial Black" pitchFamily="34" charset="0"/>
              </a:rPr>
              <a:t>6) </a:t>
            </a:r>
            <a:r>
              <a:rPr lang="en-US" sz="3200" b="1" i="1" smtClean="0">
                <a:latin typeface="Arial Black" pitchFamily="34" charset="0"/>
              </a:rPr>
              <a:t>With best wishes</a:t>
            </a:r>
            <a:r>
              <a:rPr lang="ru-RU" sz="3200" b="1" i="1" smtClean="0">
                <a:latin typeface="Arial Black" pitchFamily="34" charset="0"/>
              </a:rPr>
              <a:t>,</a:t>
            </a:r>
          </a:p>
          <a:p>
            <a:pPr eaLnBrk="1" hangingPunct="1">
              <a:lnSpc>
                <a:spcPct val="90000"/>
              </a:lnSpc>
              <a:buFont typeface="Wingdings" pitchFamily="2" charset="2"/>
              <a:buNone/>
            </a:pPr>
            <a:r>
              <a:rPr lang="ru-RU" sz="3200" b="1" i="1" smtClean="0">
                <a:latin typeface="Arial Black" pitchFamily="34" charset="0"/>
              </a:rPr>
              <a:t>7) </a:t>
            </a:r>
            <a:r>
              <a:rPr lang="en-US" sz="3200" b="1" i="1" smtClean="0">
                <a:latin typeface="Arial Black" pitchFamily="34" charset="0"/>
              </a:rPr>
              <a:t>Yours</a:t>
            </a:r>
            <a:r>
              <a:rPr lang="ru-RU" sz="3200" b="1" i="1" smtClean="0">
                <a:latin typeface="Arial Black" pitchFamily="34" charset="0"/>
              </a:rPr>
              <a:t>,</a:t>
            </a:r>
            <a:endParaRPr lang="en-US" sz="3200" b="1" i="1" smtClean="0">
              <a:latin typeface="Arial Black" pitchFamily="34"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fontScale="90000"/>
          </a:bodyPr>
          <a:lstStyle/>
          <a:p>
            <a:pPr algn="ctr" eaLnBrk="1" hangingPunct="1"/>
            <a:r>
              <a:rPr lang="ru-RU" smtClean="0">
                <a:latin typeface="Arial Black" pitchFamily="34" charset="0"/>
              </a:rPr>
              <a:t>ПИСЬМО ЛИЧНОГО ХАРАКТЕРА</a:t>
            </a:r>
          </a:p>
        </p:txBody>
      </p:sp>
      <p:sp>
        <p:nvSpPr>
          <p:cNvPr id="15363" name="Rectangle 3"/>
          <p:cNvSpPr>
            <a:spLocks noGrp="1" noChangeArrowheads="1"/>
          </p:cNvSpPr>
          <p:nvPr>
            <p:ph type="body" idx="1"/>
          </p:nvPr>
        </p:nvSpPr>
        <p:spPr/>
        <p:txBody>
          <a:bodyPr>
            <a:normAutofit lnSpcReduction="10000"/>
          </a:bodyPr>
          <a:lstStyle/>
          <a:p>
            <a:pPr eaLnBrk="1" hangingPunct="1"/>
            <a:r>
              <a:rPr lang="ru-RU" sz="4000" smtClean="0">
                <a:latin typeface="Arial Black" pitchFamily="34" charset="0"/>
              </a:rPr>
              <a:t>На следующей строке под завершающей фразой указывается имя автора (без фамилии!). Например:</a:t>
            </a:r>
            <a:r>
              <a:rPr lang="ru-RU" sz="4000" b="1" smtClean="0">
                <a:latin typeface="Arial Black" pitchFamily="34" charset="0"/>
              </a:rPr>
              <a:t> </a:t>
            </a:r>
            <a:endParaRPr lang="en-US" sz="4000" b="1" smtClean="0">
              <a:latin typeface="Arial Black" pitchFamily="34" charset="0"/>
            </a:endParaRPr>
          </a:p>
          <a:p>
            <a:pPr eaLnBrk="1" hangingPunct="1"/>
            <a:r>
              <a:rPr lang="en-US" sz="4000" b="1" i="1" smtClean="0">
                <a:latin typeface="Arial Black" pitchFamily="34" charset="0"/>
              </a:rPr>
              <a:t>Andrew</a:t>
            </a:r>
            <a:r>
              <a:rPr lang="ru-RU" sz="4000" b="1" i="1" smtClean="0">
                <a:latin typeface="Arial Black" pitchFamily="34" charset="0"/>
              </a:rPr>
              <a:t> </a:t>
            </a:r>
            <a:r>
              <a:rPr lang="en-US" sz="4000" b="1" i="1" smtClean="0">
                <a:latin typeface="Arial Black" pitchFamily="34" charset="0"/>
              </a:rPr>
              <a:t> </a:t>
            </a:r>
            <a:r>
              <a:rPr lang="ru-RU" sz="3600" smtClean="0">
                <a:latin typeface="Arial Black" pitchFamily="34" charset="0"/>
              </a:rPr>
              <a:t>или</a:t>
            </a:r>
            <a:endParaRPr lang="en-US" sz="3600" smtClean="0">
              <a:latin typeface="Arial Black" pitchFamily="34" charset="0"/>
            </a:endParaRPr>
          </a:p>
          <a:p>
            <a:pPr eaLnBrk="1" hangingPunct="1"/>
            <a:r>
              <a:rPr lang="ru-RU" sz="4000" smtClean="0">
                <a:latin typeface="Arial Black" pitchFamily="34" charset="0"/>
              </a:rPr>
              <a:t> </a:t>
            </a:r>
            <a:r>
              <a:rPr lang="en-US" sz="4000" b="1" i="1" smtClean="0">
                <a:latin typeface="Arial Black" pitchFamily="34" charset="0"/>
              </a:rPr>
              <a:t>Kate</a:t>
            </a:r>
            <a:r>
              <a:rPr lang="ru-RU" sz="4000" b="1" smtClean="0">
                <a:latin typeface="Arial Black" pitchFamily="34" charset="0"/>
              </a:rPr>
              <a:t> </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122238"/>
            <a:ext cx="7543800" cy="1235075"/>
          </a:xfrm>
        </p:spPr>
        <p:txBody>
          <a:bodyPr>
            <a:normAutofit fontScale="90000"/>
          </a:bodyPr>
          <a:lstStyle/>
          <a:p>
            <a:pPr algn="ctr" eaLnBrk="1" hangingPunct="1"/>
            <a:r>
              <a:rPr lang="ru-RU" b="0" smtClean="0">
                <a:latin typeface="Arial Black" pitchFamily="34" charset="0"/>
              </a:rPr>
              <a:t>ОБРАЗЕЦ ПИСЬМА ЛИЧНОГО ХАРАКТЕРА</a:t>
            </a:r>
          </a:p>
        </p:txBody>
      </p:sp>
      <p:sp>
        <p:nvSpPr>
          <p:cNvPr id="19459" name="Rectangle 3"/>
          <p:cNvSpPr>
            <a:spLocks noGrp="1" noChangeArrowheads="1"/>
          </p:cNvSpPr>
          <p:nvPr>
            <p:ph type="body" idx="1"/>
          </p:nvPr>
        </p:nvSpPr>
        <p:spPr>
          <a:xfrm>
            <a:off x="179388" y="1285875"/>
            <a:ext cx="8785225" cy="5456238"/>
          </a:xfrm>
        </p:spPr>
        <p:txBody>
          <a:bodyPr/>
          <a:lstStyle/>
          <a:p>
            <a:pPr eaLnBrk="1" hangingPunct="1">
              <a:defRPr/>
            </a:pPr>
            <a:r>
              <a:rPr lang="en-US" b="1" dirty="0" smtClean="0">
                <a:solidFill>
                  <a:schemeClr val="tx2">
                    <a:lumMod val="60000"/>
                    <a:lumOff val="40000"/>
                  </a:schemeClr>
                </a:solidFill>
              </a:rPr>
              <a:t>Task 1. You have received a letter from your English-speaking pen friend Steve who writes</a:t>
            </a:r>
            <a:endParaRPr lang="en-US" b="1" i="1" dirty="0" smtClean="0">
              <a:solidFill>
                <a:schemeClr val="tx2">
                  <a:lumMod val="60000"/>
                  <a:lumOff val="40000"/>
                </a:schemeClr>
              </a:solidFill>
            </a:endParaRPr>
          </a:p>
          <a:p>
            <a:pPr eaLnBrk="1" hangingPunct="1">
              <a:buFont typeface="Wingdings" pitchFamily="2" charset="2"/>
              <a:buNone/>
              <a:defRPr/>
            </a:pPr>
            <a:r>
              <a:rPr lang="en-US" sz="3200" b="1" i="1" dirty="0" smtClean="0"/>
              <a:t>     </a:t>
            </a:r>
            <a:r>
              <a:rPr lang="en-US" sz="3200" b="1" i="1" dirty="0" smtClean="0">
                <a:latin typeface="Arial Black" pitchFamily="34" charset="0"/>
              </a:rPr>
              <a:t>... At school we are doing projects on reading habits of people in different countries. Could you tell me what kind of books you an I the members of your family like reading?</a:t>
            </a:r>
          </a:p>
          <a:p>
            <a:pPr eaLnBrk="1" hangingPunct="1">
              <a:buFont typeface="Wingdings" pitchFamily="2" charset="2"/>
              <a:buNone/>
              <a:defRPr/>
            </a:pPr>
            <a:r>
              <a:rPr lang="en-US" sz="3200" b="1" i="1" dirty="0" smtClean="0">
                <a:latin typeface="Arial Black" pitchFamily="34" charset="0"/>
              </a:rPr>
              <a:t>      As for the family news, my sister got married last week...</a:t>
            </a:r>
            <a:endParaRPr lang="ru-RU" sz="3200" b="1" i="1" dirty="0" smtClean="0">
              <a:latin typeface="Arial Black" pitchFamily="34" charset="0"/>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fontScale="90000"/>
          </a:bodyPr>
          <a:lstStyle/>
          <a:p>
            <a:pPr algn="ctr" eaLnBrk="1" hangingPunct="1"/>
            <a:r>
              <a:rPr lang="ru-RU" smtClean="0">
                <a:latin typeface="Arial Black" pitchFamily="34" charset="0"/>
              </a:rPr>
              <a:t>ОБРАЗЕЦ ПИСЬМА ЛИЧНОГО ХАРАКТЕРА</a:t>
            </a:r>
          </a:p>
        </p:txBody>
      </p:sp>
      <p:sp>
        <p:nvSpPr>
          <p:cNvPr id="17411" name="Rectangle 3"/>
          <p:cNvSpPr>
            <a:spLocks noGrp="1" noChangeArrowheads="1"/>
          </p:cNvSpPr>
          <p:nvPr>
            <p:ph type="body" idx="1"/>
          </p:nvPr>
        </p:nvSpPr>
        <p:spPr>
          <a:xfrm>
            <a:off x="250825" y="1428750"/>
            <a:ext cx="8785225" cy="5240338"/>
          </a:xfrm>
          <a:solidFill>
            <a:srgbClr val="FFFF00"/>
          </a:solidFill>
        </p:spPr>
        <p:txBody>
          <a:bodyPr/>
          <a:lstStyle/>
          <a:p>
            <a:pPr eaLnBrk="1" hangingPunct="1"/>
            <a:r>
              <a:rPr lang="en-US" sz="3600" b="1" smtClean="0"/>
              <a:t>Write a letter to Steve. In your letter</a:t>
            </a:r>
          </a:p>
          <a:p>
            <a:pPr eaLnBrk="1" hangingPunct="1">
              <a:buFont typeface="Wingdings" pitchFamily="2" charset="2"/>
              <a:buNone/>
            </a:pPr>
            <a:r>
              <a:rPr lang="en-US" sz="3600" b="1" smtClean="0">
                <a:latin typeface="Arial Black" pitchFamily="34" charset="0"/>
              </a:rPr>
              <a:t>— tell him about the kind of books you and your relatives like to read</a:t>
            </a:r>
          </a:p>
          <a:p>
            <a:pPr eaLnBrk="1" hangingPunct="1">
              <a:buFont typeface="Wingdings" pitchFamily="2" charset="2"/>
              <a:buNone/>
            </a:pPr>
            <a:r>
              <a:rPr lang="en-US" sz="3600" b="1" smtClean="0">
                <a:latin typeface="Arial Black" pitchFamily="34" charset="0"/>
              </a:rPr>
              <a:t>— ask 3 questions about his sister's husband</a:t>
            </a:r>
          </a:p>
          <a:p>
            <a:pPr eaLnBrk="1" hangingPunct="1">
              <a:buFont typeface="Wingdings" pitchFamily="2" charset="2"/>
              <a:buNone/>
            </a:pPr>
            <a:r>
              <a:rPr lang="en-US" sz="3600" b="1" smtClean="0"/>
              <a:t> Write </a:t>
            </a:r>
            <a:r>
              <a:rPr lang="en-US" sz="3600" b="1" smtClean="0">
                <a:solidFill>
                  <a:srgbClr val="FF0000"/>
                </a:solidFill>
              </a:rPr>
              <a:t>100-140 </a:t>
            </a:r>
            <a:r>
              <a:rPr lang="en-US" sz="3600" b="1" smtClean="0"/>
              <a:t>words.</a:t>
            </a:r>
          </a:p>
          <a:p>
            <a:pPr eaLnBrk="1" hangingPunct="1">
              <a:buFont typeface="Wingdings" pitchFamily="2" charset="2"/>
              <a:buNone/>
            </a:pPr>
            <a:r>
              <a:rPr lang="en-US" sz="3600" b="1" smtClean="0"/>
              <a:t> Remember the rules of letter writing.</a:t>
            </a:r>
            <a:endParaRPr lang="ru-RU" sz="3600" b="1" smtClean="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endParaRPr lang="ru-RU" smtClean="0"/>
          </a:p>
        </p:txBody>
      </p:sp>
      <p:sp>
        <p:nvSpPr>
          <p:cNvPr id="18435" name="Rectangle 3"/>
          <p:cNvSpPr>
            <a:spLocks noGrp="1" noChangeArrowheads="1"/>
          </p:cNvSpPr>
          <p:nvPr>
            <p:ph type="body" idx="1"/>
          </p:nvPr>
        </p:nvSpPr>
        <p:spPr>
          <a:xfrm>
            <a:off x="0" y="0"/>
            <a:ext cx="9144000" cy="6858000"/>
          </a:xfrm>
        </p:spPr>
        <p:txBody>
          <a:bodyPr/>
          <a:lstStyle/>
          <a:p>
            <a:pPr algn="ctr" eaLnBrk="1" hangingPunct="1">
              <a:lnSpc>
                <a:spcPct val="80000"/>
              </a:lnSpc>
              <a:buFont typeface="Wingdings" pitchFamily="2" charset="2"/>
              <a:buNone/>
            </a:pPr>
            <a:r>
              <a:rPr lang="ru-RU" sz="2100" b="1" smtClean="0"/>
              <a:t>                        </a:t>
            </a:r>
            <a:r>
              <a:rPr lang="en-US" sz="2100" b="1" smtClean="0"/>
              <a:t>23 Lenskaya Street</a:t>
            </a:r>
          </a:p>
          <a:p>
            <a:pPr algn="ctr" eaLnBrk="1" hangingPunct="1">
              <a:lnSpc>
                <a:spcPct val="80000"/>
              </a:lnSpc>
              <a:buFont typeface="Wingdings" pitchFamily="2" charset="2"/>
              <a:buNone/>
            </a:pPr>
            <a:r>
              <a:rPr lang="ru-RU" sz="2100" b="1" smtClean="0"/>
              <a:t>                                        </a:t>
            </a:r>
            <a:r>
              <a:rPr lang="en-US" sz="2100" b="1" smtClean="0"/>
              <a:t> </a:t>
            </a:r>
            <a:r>
              <a:rPr lang="ru-RU" sz="2100" b="1" smtClean="0"/>
              <a:t> </a:t>
            </a:r>
            <a:r>
              <a:rPr lang="en-US" sz="2100" b="1" smtClean="0"/>
              <a:t>Moscow</a:t>
            </a:r>
          </a:p>
          <a:p>
            <a:pPr algn="ctr" eaLnBrk="1" hangingPunct="1">
              <a:lnSpc>
                <a:spcPct val="80000"/>
              </a:lnSpc>
              <a:buFont typeface="Wingdings" pitchFamily="2" charset="2"/>
              <a:buNone/>
            </a:pPr>
            <a:r>
              <a:rPr lang="en-US" sz="2100" b="1" smtClean="0"/>
              <a:t> </a:t>
            </a:r>
            <a:r>
              <a:rPr lang="ru-RU" sz="2100" b="1" smtClean="0"/>
              <a:t>                                            </a:t>
            </a:r>
            <a:r>
              <a:rPr lang="en-US" sz="2100" b="1" smtClean="0"/>
              <a:t>Russia</a:t>
            </a:r>
            <a:endParaRPr lang="ru-RU" sz="2100" b="1" smtClean="0"/>
          </a:p>
          <a:p>
            <a:pPr algn="ctr" eaLnBrk="1" hangingPunct="1">
              <a:lnSpc>
                <a:spcPct val="80000"/>
              </a:lnSpc>
              <a:buFont typeface="Wingdings" pitchFamily="2" charset="2"/>
              <a:buNone/>
            </a:pPr>
            <a:endParaRPr lang="en-US" sz="2100" b="1" smtClean="0"/>
          </a:p>
          <a:p>
            <a:pPr algn="ctr" eaLnBrk="1" hangingPunct="1">
              <a:lnSpc>
                <a:spcPct val="80000"/>
              </a:lnSpc>
              <a:buFont typeface="Wingdings" pitchFamily="2" charset="2"/>
              <a:buNone/>
            </a:pPr>
            <a:r>
              <a:rPr lang="ru-RU" sz="2100" b="1" smtClean="0"/>
              <a:t>                      </a:t>
            </a:r>
            <a:r>
              <a:rPr lang="en-US" sz="2100" b="1" smtClean="0"/>
              <a:t>November 10th, 2008</a:t>
            </a:r>
          </a:p>
          <a:p>
            <a:pPr eaLnBrk="1" hangingPunct="1">
              <a:lnSpc>
                <a:spcPct val="80000"/>
              </a:lnSpc>
              <a:buFont typeface="Wingdings" pitchFamily="2" charset="2"/>
              <a:buNone/>
            </a:pPr>
            <a:r>
              <a:rPr lang="en-US" sz="2100" b="1" smtClean="0"/>
              <a:t>            Dear Steve,</a:t>
            </a:r>
          </a:p>
          <a:p>
            <a:pPr eaLnBrk="1" hangingPunct="1">
              <a:lnSpc>
                <a:spcPct val="80000"/>
              </a:lnSpc>
              <a:buFont typeface="Wingdings" pitchFamily="2" charset="2"/>
              <a:buNone/>
            </a:pPr>
            <a:r>
              <a:rPr lang="en-US" sz="2100" b="1" smtClean="0"/>
              <a:t>            Thanks a lot for your letter. I'm glad your sister got married. How are you getting on with her husband? Is he a student? What kind of music does he enjoy?</a:t>
            </a:r>
          </a:p>
          <a:p>
            <a:pPr eaLnBrk="1" hangingPunct="1">
              <a:lnSpc>
                <a:spcPct val="80000"/>
              </a:lnSpc>
              <a:buFont typeface="Wingdings" pitchFamily="2" charset="2"/>
              <a:buNone/>
            </a:pPr>
            <a:r>
              <a:rPr lang="en-US" sz="2100" b="1" smtClean="0"/>
              <a:t>            In your letter you asked me about the reading habits in my family. Well, my father often reads newspapers and magazines. He thinks that it is the only way to be in the know of everything. And my mother is keen on reading romances and modern novels. However, she wouldn't mind reading about the life of well-known people.</a:t>
            </a:r>
          </a:p>
          <a:p>
            <a:pPr eaLnBrk="1" hangingPunct="1">
              <a:lnSpc>
                <a:spcPct val="80000"/>
              </a:lnSpc>
              <a:buFont typeface="Wingdings" pitchFamily="2" charset="2"/>
              <a:buNone/>
            </a:pPr>
            <a:r>
              <a:rPr lang="en-US" sz="2100" b="1" smtClean="0"/>
              <a:t>            As for me, I enjoy reading detective stories because they have interesting story lines and unusual endings. I am particularly captivated by characters who conduct investigations.</a:t>
            </a:r>
          </a:p>
          <a:p>
            <a:pPr eaLnBrk="1" hangingPunct="1">
              <a:lnSpc>
                <a:spcPct val="80000"/>
              </a:lnSpc>
              <a:buFont typeface="Wingdings" pitchFamily="2" charset="2"/>
              <a:buNone/>
            </a:pPr>
            <a:r>
              <a:rPr lang="en-US" sz="2100" b="1" smtClean="0"/>
              <a:t>           Actually, I'd better go now as I've got loads of homework to do tonight. Write soon!</a:t>
            </a:r>
          </a:p>
          <a:p>
            <a:pPr eaLnBrk="1" hangingPunct="1">
              <a:lnSpc>
                <a:spcPct val="80000"/>
              </a:lnSpc>
              <a:buFont typeface="Wingdings" pitchFamily="2" charset="2"/>
              <a:buNone/>
            </a:pPr>
            <a:r>
              <a:rPr lang="en-US" sz="2100" b="1" smtClean="0"/>
              <a:t>           All the best,</a:t>
            </a:r>
          </a:p>
          <a:p>
            <a:pPr eaLnBrk="1" hangingPunct="1">
              <a:lnSpc>
                <a:spcPct val="80000"/>
              </a:lnSpc>
              <a:buFont typeface="Wingdings" pitchFamily="2" charset="2"/>
              <a:buNone/>
            </a:pPr>
            <a:r>
              <a:rPr lang="en-US" sz="2100" b="1" smtClean="0"/>
              <a:t>           Ivan</a:t>
            </a:r>
            <a:endParaRPr lang="ru-RU" sz="2100" b="1" smtClean="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457200" y="2420938"/>
            <a:ext cx="8229600" cy="3709987"/>
          </a:xfrm>
        </p:spPr>
        <p:txBody>
          <a:bodyPr/>
          <a:lstStyle/>
          <a:p>
            <a:pPr algn="ctr" eaLnBrk="1" hangingPunct="1">
              <a:buFont typeface="Wingdings" pitchFamily="2" charset="2"/>
              <a:buNone/>
            </a:pPr>
            <a:r>
              <a:rPr lang="en-US" sz="7200" b="1" i="1" smtClean="0">
                <a:solidFill>
                  <a:srgbClr val="FF0000"/>
                </a:solidFill>
                <a:latin typeface="Arial Black" pitchFamily="34" charset="0"/>
              </a:rPr>
              <a:t>GOOD LUCK !!!</a:t>
            </a:r>
            <a:endParaRPr lang="ru-RU" sz="7200" b="1" i="1" smtClean="0">
              <a:solidFill>
                <a:srgbClr val="FF0000"/>
              </a:solidFill>
              <a:latin typeface="Arial Black" pitchFamily="34"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fontScale="90000"/>
          </a:bodyPr>
          <a:lstStyle/>
          <a:p>
            <a:pPr algn="ctr" eaLnBrk="1" hangingPunct="1"/>
            <a:r>
              <a:rPr lang="ru-RU" smtClean="0">
                <a:latin typeface="Arial Black" pitchFamily="34" charset="0"/>
              </a:rPr>
              <a:t>ПИСЬМО ЛИЧНОГО ХАРАКТЕРА</a:t>
            </a:r>
          </a:p>
        </p:txBody>
      </p:sp>
      <p:sp>
        <p:nvSpPr>
          <p:cNvPr id="4099" name="Rectangle 3"/>
          <p:cNvSpPr>
            <a:spLocks noGrp="1" noChangeArrowheads="1"/>
          </p:cNvSpPr>
          <p:nvPr>
            <p:ph type="body" idx="1"/>
          </p:nvPr>
        </p:nvSpPr>
        <p:spPr/>
        <p:txBody>
          <a:bodyPr/>
          <a:lstStyle/>
          <a:p>
            <a:pPr eaLnBrk="1" hangingPunct="1">
              <a:buFont typeface="Wingdings" pitchFamily="2" charset="2"/>
              <a:buNone/>
            </a:pPr>
            <a:r>
              <a:rPr lang="ru-RU" sz="3600" b="1" smtClean="0"/>
              <a:t>   Не забудьте указать свой адрес в правом верхнем углу в следующем порядке:</a:t>
            </a:r>
          </a:p>
          <a:p>
            <a:pPr eaLnBrk="1" hangingPunct="1">
              <a:buFont typeface="Wingdings" pitchFamily="2" charset="2"/>
              <a:buNone/>
            </a:pPr>
            <a:r>
              <a:rPr lang="ru-RU" sz="3600" b="1" smtClean="0"/>
              <a:t>• </a:t>
            </a:r>
            <a:r>
              <a:rPr lang="ru-RU" sz="3600" b="1" i="1" smtClean="0">
                <a:latin typeface="Arial Black" pitchFamily="34" charset="0"/>
              </a:rPr>
              <a:t>номер дома, название улицы</a:t>
            </a:r>
          </a:p>
          <a:p>
            <a:pPr eaLnBrk="1" hangingPunct="1">
              <a:buFont typeface="Wingdings" pitchFamily="2" charset="2"/>
              <a:buNone/>
            </a:pPr>
            <a:r>
              <a:rPr lang="ru-RU" sz="3600" b="1" i="1" smtClean="0">
                <a:latin typeface="Arial Black" pitchFamily="34" charset="0"/>
              </a:rPr>
              <a:t>• город</a:t>
            </a:r>
          </a:p>
          <a:p>
            <a:pPr eaLnBrk="1" hangingPunct="1">
              <a:buFont typeface="Wingdings" pitchFamily="2" charset="2"/>
              <a:buNone/>
            </a:pPr>
            <a:r>
              <a:rPr lang="ru-RU" sz="3600" b="1" i="1" smtClean="0">
                <a:latin typeface="Arial Black" pitchFamily="34" charset="0"/>
              </a:rPr>
              <a:t>• страна</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fontScale="90000"/>
          </a:bodyPr>
          <a:lstStyle/>
          <a:p>
            <a:pPr algn="ctr" eaLnBrk="1" hangingPunct="1"/>
            <a:r>
              <a:rPr lang="ru-RU" smtClean="0">
                <a:latin typeface="Arial Black" pitchFamily="34" charset="0"/>
              </a:rPr>
              <a:t>ПИСЬМО ЛИЧНОГО ХАРАКТЕРА</a:t>
            </a:r>
          </a:p>
        </p:txBody>
      </p:sp>
      <p:sp>
        <p:nvSpPr>
          <p:cNvPr id="5123" name="Rectangle 3"/>
          <p:cNvSpPr>
            <a:spLocks noGrp="1" noChangeArrowheads="1"/>
          </p:cNvSpPr>
          <p:nvPr>
            <p:ph type="body" idx="1"/>
          </p:nvPr>
        </p:nvSpPr>
        <p:spPr/>
        <p:txBody>
          <a:bodyPr/>
          <a:lstStyle/>
          <a:p>
            <a:pPr eaLnBrk="1" hangingPunct="1"/>
            <a:r>
              <a:rPr lang="ru-RU" smtClean="0">
                <a:latin typeface="Arial Black" pitchFamily="34" charset="0"/>
              </a:rPr>
              <a:t>Допускается указывать адрес в кратком виде, например:</a:t>
            </a:r>
            <a:endParaRPr lang="en-US" b="1" smtClean="0">
              <a:latin typeface="Arial Black" pitchFamily="34" charset="0"/>
            </a:endParaRPr>
          </a:p>
          <a:p>
            <a:pPr eaLnBrk="1" hangingPunct="1">
              <a:buFont typeface="Wingdings" pitchFamily="2" charset="2"/>
              <a:buNone/>
            </a:pPr>
            <a:r>
              <a:rPr lang="en-US" sz="4000" b="1" i="1" smtClean="0">
                <a:latin typeface="Arial Black" pitchFamily="34" charset="0"/>
              </a:rPr>
              <a:t>Moscow</a:t>
            </a:r>
          </a:p>
          <a:p>
            <a:pPr eaLnBrk="1" hangingPunct="1">
              <a:buFont typeface="Wingdings" pitchFamily="2" charset="2"/>
              <a:buNone/>
            </a:pPr>
            <a:r>
              <a:rPr lang="en-US" sz="4000" b="1" i="1" smtClean="0">
                <a:latin typeface="Arial Black" pitchFamily="34" charset="0"/>
              </a:rPr>
              <a:t>Russia</a:t>
            </a:r>
            <a:endParaRPr lang="ru-RU" sz="4000" b="1" i="1" smtClean="0">
              <a:latin typeface="Arial Black" pitchFamily="34"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fontScale="90000"/>
          </a:bodyPr>
          <a:lstStyle/>
          <a:p>
            <a:pPr algn="ctr" eaLnBrk="1" hangingPunct="1"/>
            <a:r>
              <a:rPr lang="ru-RU" smtClean="0">
                <a:latin typeface="Arial Black" pitchFamily="34" charset="0"/>
              </a:rPr>
              <a:t>ПИСЬМО ЛИЧНОГО ХАРАКТЕРА</a:t>
            </a:r>
          </a:p>
        </p:txBody>
      </p:sp>
      <p:sp>
        <p:nvSpPr>
          <p:cNvPr id="6147" name="Rectangle 3"/>
          <p:cNvSpPr>
            <a:spLocks noGrp="1" noChangeArrowheads="1"/>
          </p:cNvSpPr>
          <p:nvPr>
            <p:ph type="body" idx="1"/>
          </p:nvPr>
        </p:nvSpPr>
        <p:spPr/>
        <p:txBody>
          <a:bodyPr/>
          <a:lstStyle/>
          <a:p>
            <a:pPr eaLnBrk="1" hangingPunct="1"/>
            <a:r>
              <a:rPr lang="ru-RU" b="1" smtClean="0"/>
              <a:t>Под адресом, пропустив строку, необходимо написать дату письма:</a:t>
            </a:r>
            <a:endParaRPr lang="en-US" b="1" smtClean="0"/>
          </a:p>
          <a:p>
            <a:pPr eaLnBrk="1" hangingPunct="1">
              <a:buFont typeface="Wingdings" pitchFamily="2" charset="2"/>
              <a:buNone/>
            </a:pPr>
            <a:r>
              <a:rPr lang="en-US" sz="4000" b="1" i="1" smtClean="0">
                <a:latin typeface="Arial Black" pitchFamily="34" charset="0"/>
              </a:rPr>
              <a:t>June</a:t>
            </a:r>
            <a:r>
              <a:rPr lang="ru-RU" sz="4000" b="1" i="1" smtClean="0">
                <a:latin typeface="Arial Black" pitchFamily="34" charset="0"/>
              </a:rPr>
              <a:t> 7</a:t>
            </a:r>
            <a:r>
              <a:rPr lang="en-US" sz="4000" b="1" i="1" smtClean="0">
                <a:latin typeface="Arial Black" pitchFamily="34" charset="0"/>
              </a:rPr>
              <a:t>th</a:t>
            </a:r>
            <a:r>
              <a:rPr lang="ru-RU" sz="4000" b="1" i="1" smtClean="0">
                <a:latin typeface="Arial Black" pitchFamily="34" charset="0"/>
              </a:rPr>
              <a:t>, 2008</a:t>
            </a:r>
          </a:p>
          <a:p>
            <a:pPr eaLnBrk="1" hangingPunct="1">
              <a:buFont typeface="Wingdings" pitchFamily="2" charset="2"/>
              <a:buNone/>
            </a:pPr>
            <a:r>
              <a:rPr lang="ru-RU" sz="4000" b="1" i="1" smtClean="0">
                <a:latin typeface="Arial Black" pitchFamily="34" charset="0"/>
              </a:rPr>
              <a:t> 7 </a:t>
            </a:r>
            <a:r>
              <a:rPr lang="en-US" sz="4000" b="1" i="1" smtClean="0">
                <a:latin typeface="Arial Black" pitchFamily="34" charset="0"/>
              </a:rPr>
              <a:t>June</a:t>
            </a:r>
            <a:r>
              <a:rPr lang="ru-RU" sz="4000" b="1" i="1" smtClean="0">
                <a:latin typeface="Arial Black" pitchFamily="34" charset="0"/>
              </a:rPr>
              <a:t> 2008</a:t>
            </a:r>
          </a:p>
          <a:p>
            <a:pPr eaLnBrk="1" hangingPunct="1">
              <a:buFont typeface="Wingdings" pitchFamily="2" charset="2"/>
              <a:buNone/>
            </a:pPr>
            <a:r>
              <a:rPr lang="ru-RU" b="1" smtClean="0"/>
              <a:t>или менее официально:</a:t>
            </a:r>
          </a:p>
          <a:p>
            <a:pPr eaLnBrk="1" hangingPunct="1">
              <a:buFont typeface="Wingdings" pitchFamily="2" charset="2"/>
              <a:buNone/>
            </a:pPr>
            <a:r>
              <a:rPr lang="ru-RU" sz="4000" b="1" i="1" smtClean="0">
                <a:latin typeface="Arial Black" pitchFamily="34" charset="0"/>
              </a:rPr>
              <a:t>07/06/08</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pPr algn="ctr" eaLnBrk="1" hangingPunct="1"/>
            <a:r>
              <a:rPr lang="ru-RU" smtClean="0">
                <a:latin typeface="Arial Black" pitchFamily="34" charset="0"/>
              </a:rPr>
              <a:t>ПИСЬМО ЛИЧНОГО ХАРАКТЕРА</a:t>
            </a:r>
          </a:p>
        </p:txBody>
      </p:sp>
      <p:sp>
        <p:nvSpPr>
          <p:cNvPr id="7171" name="Rectangle 3"/>
          <p:cNvSpPr>
            <a:spLocks noGrp="1" noChangeArrowheads="1"/>
          </p:cNvSpPr>
          <p:nvPr>
            <p:ph type="body" idx="1"/>
          </p:nvPr>
        </p:nvSpPr>
        <p:spPr/>
        <p:txBody>
          <a:bodyPr/>
          <a:lstStyle/>
          <a:p>
            <a:pPr eaLnBrk="1" hangingPunct="1"/>
            <a:r>
              <a:rPr lang="ru-RU" smtClean="0"/>
              <a:t>Письмо начинается с</a:t>
            </a:r>
            <a:r>
              <a:rPr lang="ru-RU" b="1" smtClean="0"/>
              <a:t> </a:t>
            </a:r>
            <a:r>
              <a:rPr lang="ru-RU" smtClean="0"/>
              <a:t>неофициального обращения. Если в задании оно не указано, вам следует его придумать:</a:t>
            </a:r>
            <a:endParaRPr lang="en-US" b="1" smtClean="0"/>
          </a:p>
          <a:p>
            <a:pPr eaLnBrk="1" hangingPunct="1">
              <a:buFont typeface="Wingdings" pitchFamily="2" charset="2"/>
              <a:buNone/>
            </a:pPr>
            <a:r>
              <a:rPr lang="en-US" sz="4000" b="1" i="1" smtClean="0">
                <a:latin typeface="Arial Black" pitchFamily="34" charset="0"/>
              </a:rPr>
              <a:t>Dear Tim</a:t>
            </a:r>
            <a:r>
              <a:rPr lang="ru-RU" sz="4000" b="1" i="1" smtClean="0">
                <a:latin typeface="Arial Black" pitchFamily="34" charset="0"/>
              </a:rPr>
              <a:t>,</a:t>
            </a:r>
            <a:endParaRPr lang="en-US" sz="4000" b="1" i="1" smtClean="0">
              <a:latin typeface="Arial Black" pitchFamily="34" charset="0"/>
            </a:endParaRPr>
          </a:p>
          <a:p>
            <a:pPr eaLnBrk="1" hangingPunct="1">
              <a:buFont typeface="Wingdings" pitchFamily="2" charset="2"/>
              <a:buNone/>
            </a:pPr>
            <a:r>
              <a:rPr lang="en-US" sz="4000" b="1" i="1" smtClean="0">
                <a:latin typeface="Arial Black" pitchFamily="34" charset="0"/>
              </a:rPr>
              <a:t>Dear Rebecca</a:t>
            </a:r>
            <a:r>
              <a:rPr lang="ru-RU" sz="4000" b="1" i="1" smtClean="0">
                <a:latin typeface="Arial Black" pitchFamily="34" charset="0"/>
              </a:rPr>
              <a:t>,</a:t>
            </a:r>
            <a:endParaRPr lang="ru-RU" sz="4000" i="1" smtClean="0">
              <a:latin typeface="Arial Black" pitchFamily="34" charset="0"/>
            </a:endParaRPr>
          </a:p>
          <a:p>
            <a:pPr eaLnBrk="1" hangingPunct="1"/>
            <a:r>
              <a:rPr lang="ru-RU" smtClean="0">
                <a:solidFill>
                  <a:srgbClr val="FF0000"/>
                </a:solidFill>
                <a:latin typeface="Arial Black" pitchFamily="34" charset="0"/>
              </a:rPr>
              <a:t>После обращения обязательно ставится запятая!</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fontScale="90000"/>
          </a:bodyPr>
          <a:lstStyle/>
          <a:p>
            <a:pPr algn="ctr" eaLnBrk="1" hangingPunct="1"/>
            <a:r>
              <a:rPr lang="ru-RU" b="0" smtClean="0">
                <a:latin typeface="Arial Black" pitchFamily="34" charset="0"/>
              </a:rPr>
              <a:t>ПИСЬМО ЛИЧНОГО ХАРАКТЕРА</a:t>
            </a:r>
          </a:p>
        </p:txBody>
      </p:sp>
      <p:sp>
        <p:nvSpPr>
          <p:cNvPr id="8195" name="Rectangle 3"/>
          <p:cNvSpPr>
            <a:spLocks noGrp="1" noChangeArrowheads="1"/>
          </p:cNvSpPr>
          <p:nvPr>
            <p:ph type="body" idx="1"/>
          </p:nvPr>
        </p:nvSpPr>
        <p:spPr>
          <a:xfrm>
            <a:off x="179388" y="1341438"/>
            <a:ext cx="8785225" cy="5400675"/>
          </a:xfrm>
        </p:spPr>
        <p:txBody>
          <a:bodyPr/>
          <a:lstStyle/>
          <a:p>
            <a:pPr eaLnBrk="1" hangingPunct="1"/>
            <a:r>
              <a:rPr lang="ru-RU" b="1" smtClean="0"/>
              <a:t>В первом абзаце вам следует поблагодарить своего друга за его письмо:</a:t>
            </a:r>
            <a:endParaRPr lang="en-US" b="1" smtClean="0"/>
          </a:p>
          <a:p>
            <a:pPr eaLnBrk="1" hangingPunct="1">
              <a:buFont typeface="Wingdings" pitchFamily="2" charset="2"/>
              <a:buNone/>
            </a:pPr>
            <a:r>
              <a:rPr lang="en-US" sz="3200" b="1" i="1" smtClean="0">
                <a:latin typeface="Arial Black" pitchFamily="34" charset="0"/>
              </a:rPr>
              <a:t>Thanks (a lot) for your (last) letter.</a:t>
            </a:r>
          </a:p>
          <a:p>
            <a:pPr eaLnBrk="1" hangingPunct="1">
              <a:buFont typeface="Wingdings" pitchFamily="2" charset="2"/>
              <a:buNone/>
            </a:pPr>
            <a:r>
              <a:rPr lang="en-US" sz="3200" b="1" i="1" smtClean="0">
                <a:latin typeface="Arial Black" pitchFamily="34" charset="0"/>
              </a:rPr>
              <a:t> Your last letter was a real surprise.</a:t>
            </a:r>
          </a:p>
          <a:p>
            <a:pPr eaLnBrk="1" hangingPunct="1">
              <a:buFont typeface="Wingdings" pitchFamily="2" charset="2"/>
              <a:buNone/>
            </a:pPr>
            <a:r>
              <a:rPr lang="en-US" sz="3200" b="1" i="1" smtClean="0">
                <a:latin typeface="Arial Black" pitchFamily="34" charset="0"/>
              </a:rPr>
              <a:t> I was glad to get your letter.</a:t>
            </a:r>
          </a:p>
          <a:p>
            <a:pPr eaLnBrk="1" hangingPunct="1">
              <a:buFont typeface="Wingdings" pitchFamily="2" charset="2"/>
              <a:buNone/>
            </a:pPr>
            <a:r>
              <a:rPr lang="en-US" sz="3200" b="1" i="1" smtClean="0">
                <a:latin typeface="Arial Black" pitchFamily="34" charset="0"/>
              </a:rPr>
              <a:t>It was great to hear from you!</a:t>
            </a:r>
          </a:p>
          <a:p>
            <a:pPr eaLnBrk="1" hangingPunct="1">
              <a:buFont typeface="Wingdings" pitchFamily="2" charset="2"/>
              <a:buNone/>
            </a:pPr>
            <a:r>
              <a:rPr lang="en-US" sz="3200" b="1" i="1" smtClean="0">
                <a:latin typeface="Arial Black" pitchFamily="34" charset="0"/>
              </a:rPr>
              <a:t>It was great to hear that... </a:t>
            </a:r>
          </a:p>
          <a:p>
            <a:pPr eaLnBrk="1" hangingPunct="1">
              <a:buFont typeface="Wingdings" pitchFamily="2" charset="2"/>
              <a:buNone/>
            </a:pPr>
            <a:r>
              <a:rPr lang="en-US" sz="3200" b="1" i="1" smtClean="0">
                <a:latin typeface="Arial Black" pitchFamily="34" charset="0"/>
              </a:rPr>
              <a:t>I was happy to hear ...</a:t>
            </a:r>
            <a:endParaRPr lang="ru-RU" sz="3200" b="1" i="1" smtClean="0">
              <a:latin typeface="Arial Black" pitchFamily="34"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fontScale="90000"/>
          </a:bodyPr>
          <a:lstStyle/>
          <a:p>
            <a:pPr algn="ctr" eaLnBrk="1" hangingPunct="1"/>
            <a:r>
              <a:rPr lang="ru-RU" smtClean="0">
                <a:latin typeface="Arial Black" pitchFamily="34" charset="0"/>
              </a:rPr>
              <a:t>ПИСЬМО ЛИЧНОГО ХАРАКТЕРА</a:t>
            </a:r>
          </a:p>
        </p:txBody>
      </p:sp>
      <p:sp>
        <p:nvSpPr>
          <p:cNvPr id="9219" name="Rectangle 3"/>
          <p:cNvSpPr>
            <a:spLocks noGrp="1" noChangeArrowheads="1"/>
          </p:cNvSpPr>
          <p:nvPr>
            <p:ph type="body" idx="1"/>
          </p:nvPr>
        </p:nvSpPr>
        <p:spPr>
          <a:xfrm>
            <a:off x="250825" y="1719263"/>
            <a:ext cx="8435975" cy="4878387"/>
          </a:xfrm>
        </p:spPr>
        <p:txBody>
          <a:bodyPr/>
          <a:lstStyle/>
          <a:p>
            <a:pPr eaLnBrk="1" hangingPunct="1">
              <a:lnSpc>
                <a:spcPct val="90000"/>
              </a:lnSpc>
            </a:pPr>
            <a:r>
              <a:rPr lang="ru-RU" b="1" smtClean="0"/>
              <a:t>Вы</a:t>
            </a:r>
            <a:r>
              <a:rPr lang="en-US" b="1" smtClean="0"/>
              <a:t> </a:t>
            </a:r>
            <a:r>
              <a:rPr lang="ru-RU" b="1" smtClean="0"/>
              <a:t>можете</a:t>
            </a:r>
            <a:r>
              <a:rPr lang="en-US" b="1" smtClean="0"/>
              <a:t> </a:t>
            </a:r>
            <a:r>
              <a:rPr lang="ru-RU" b="1" smtClean="0"/>
              <a:t>также</a:t>
            </a:r>
            <a:r>
              <a:rPr lang="en-US" b="1" smtClean="0"/>
              <a:t> </a:t>
            </a:r>
            <a:r>
              <a:rPr lang="ru-RU" b="1" smtClean="0"/>
              <a:t>извиниться</a:t>
            </a:r>
            <a:r>
              <a:rPr lang="en-US" b="1" smtClean="0"/>
              <a:t> </a:t>
            </a:r>
            <a:r>
              <a:rPr lang="ru-RU" b="1" smtClean="0"/>
              <a:t>за</a:t>
            </a:r>
            <a:r>
              <a:rPr lang="en-US" b="1" smtClean="0"/>
              <a:t> </a:t>
            </a:r>
            <a:r>
              <a:rPr lang="ru-RU" b="1" smtClean="0"/>
              <a:t>то</a:t>
            </a:r>
            <a:r>
              <a:rPr lang="en-US" b="1" smtClean="0"/>
              <a:t>, </a:t>
            </a:r>
            <a:r>
              <a:rPr lang="ru-RU" b="1" smtClean="0"/>
              <a:t>что</a:t>
            </a:r>
            <a:r>
              <a:rPr lang="en-US" b="1" smtClean="0"/>
              <a:t> </a:t>
            </a:r>
            <a:r>
              <a:rPr lang="ru-RU" b="1" smtClean="0"/>
              <a:t>не</a:t>
            </a:r>
            <a:r>
              <a:rPr lang="en-US" b="1" smtClean="0"/>
              <a:t> </a:t>
            </a:r>
            <a:r>
              <a:rPr lang="ru-RU" b="1" smtClean="0"/>
              <a:t>писали</a:t>
            </a:r>
            <a:r>
              <a:rPr lang="en-US" b="1" smtClean="0"/>
              <a:t> </a:t>
            </a:r>
            <a:r>
              <a:rPr lang="ru-RU" b="1" smtClean="0"/>
              <a:t>раньше</a:t>
            </a:r>
            <a:r>
              <a:rPr lang="en-US" b="1" smtClean="0"/>
              <a:t>: </a:t>
            </a:r>
          </a:p>
          <a:p>
            <a:pPr eaLnBrk="1" hangingPunct="1">
              <a:lnSpc>
                <a:spcPct val="90000"/>
              </a:lnSpc>
              <a:buFont typeface="Wingdings" pitchFamily="2" charset="2"/>
              <a:buNone/>
            </a:pPr>
            <a:r>
              <a:rPr lang="en-US" sz="3600" b="1" i="1" smtClean="0">
                <a:latin typeface="Arial Black" pitchFamily="34" charset="0"/>
              </a:rPr>
              <a:t>Sorry I haven't written for so long but ...</a:t>
            </a:r>
          </a:p>
          <a:p>
            <a:pPr eaLnBrk="1" hangingPunct="1">
              <a:lnSpc>
                <a:spcPct val="90000"/>
              </a:lnSpc>
              <a:buFont typeface="Wingdings" pitchFamily="2" charset="2"/>
              <a:buNone/>
            </a:pPr>
            <a:r>
              <a:rPr lang="en-US" sz="3600" b="1" i="1" smtClean="0">
                <a:latin typeface="Arial Black" pitchFamily="34" charset="0"/>
              </a:rPr>
              <a:t>Sorry I haven't been in touch for so long.</a:t>
            </a:r>
          </a:p>
          <a:p>
            <a:pPr eaLnBrk="1" hangingPunct="1">
              <a:lnSpc>
                <a:spcPct val="90000"/>
              </a:lnSpc>
              <a:buFont typeface="Wingdings" pitchFamily="2" charset="2"/>
              <a:buNone/>
            </a:pPr>
            <a:r>
              <a:rPr lang="en-US" sz="3600" b="1" i="1" smtClean="0">
                <a:latin typeface="Arial Black" pitchFamily="34" charset="0"/>
              </a:rPr>
              <a:t>I'm sorry I haven't answered earlier but I was really busy with my school.</a:t>
            </a:r>
            <a:endParaRPr lang="ru-RU" sz="3600" b="1" i="1" smtClean="0">
              <a:latin typeface="Arial Black" pitchFamily="34"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8"/>
          <p:cNvSpPr>
            <a:spLocks noGrp="1" noChangeArrowheads="1"/>
          </p:cNvSpPr>
          <p:nvPr>
            <p:ph type="title"/>
          </p:nvPr>
        </p:nvSpPr>
        <p:spPr/>
        <p:txBody>
          <a:bodyPr>
            <a:normAutofit fontScale="90000"/>
          </a:bodyPr>
          <a:lstStyle/>
          <a:p>
            <a:pPr algn="ctr" eaLnBrk="1" hangingPunct="1"/>
            <a:r>
              <a:rPr lang="ru-RU" smtClean="0">
                <a:latin typeface="Arial Black" pitchFamily="34" charset="0"/>
              </a:rPr>
              <a:t>ПИСЬМО ЛИЧНОГО ХАРАКТЕРА</a:t>
            </a:r>
          </a:p>
        </p:txBody>
      </p:sp>
      <p:sp>
        <p:nvSpPr>
          <p:cNvPr id="10243" name="Rectangle 9"/>
          <p:cNvSpPr>
            <a:spLocks noGrp="1" noChangeArrowheads="1"/>
          </p:cNvSpPr>
          <p:nvPr>
            <p:ph type="body" idx="1"/>
          </p:nvPr>
        </p:nvSpPr>
        <p:spPr>
          <a:xfrm>
            <a:off x="179388" y="1719263"/>
            <a:ext cx="8713787" cy="4949825"/>
          </a:xfrm>
        </p:spPr>
        <p:txBody>
          <a:bodyPr/>
          <a:lstStyle/>
          <a:p>
            <a:pPr eaLnBrk="1" hangingPunct="1"/>
            <a:r>
              <a:rPr lang="ru-RU" b="1" smtClean="0">
                <a:latin typeface="Arial Black" pitchFamily="34" charset="0"/>
              </a:rPr>
              <a:t>и/или упомянуть какой-либо факт из полученного письма: </a:t>
            </a:r>
            <a:endParaRPr lang="en-US" b="1" smtClean="0">
              <a:latin typeface="Arial Black" pitchFamily="34" charset="0"/>
            </a:endParaRPr>
          </a:p>
          <a:p>
            <a:pPr eaLnBrk="1" hangingPunct="1">
              <a:buFont typeface="Wingdings" pitchFamily="2" charset="2"/>
              <a:buNone/>
            </a:pPr>
            <a:r>
              <a:rPr lang="en-US" sz="4000" b="1" i="1" smtClean="0">
                <a:latin typeface="Arial Black" pitchFamily="34" charset="0"/>
              </a:rPr>
              <a:t>I'm glad you passed your History test!</a:t>
            </a:r>
          </a:p>
          <a:p>
            <a:pPr eaLnBrk="1" hangingPunct="1">
              <a:buFont typeface="Wingdings" pitchFamily="2" charset="2"/>
              <a:buNone/>
            </a:pPr>
            <a:r>
              <a:rPr lang="en-US" sz="4000" b="1" i="1" smtClean="0">
                <a:latin typeface="Arial Black" pitchFamily="34" charset="0"/>
              </a:rPr>
              <a:t> Sounds like you had a great time in London! </a:t>
            </a:r>
          </a:p>
          <a:p>
            <a:pPr eaLnBrk="1" hangingPunct="1">
              <a:buFont typeface="Wingdings" pitchFamily="2" charset="2"/>
              <a:buNone/>
            </a:pPr>
            <a:r>
              <a:rPr lang="en-US" sz="4000" b="1" i="1" smtClean="0">
                <a:latin typeface="Arial Black" pitchFamily="34" charset="0"/>
              </a:rPr>
              <a:t>Great news about your ... !</a:t>
            </a:r>
            <a:endParaRPr lang="ru-RU" sz="4000" b="1" i="1" smtClean="0">
              <a:latin typeface="Arial Black" pitchFamily="34"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fontScale="90000"/>
          </a:bodyPr>
          <a:lstStyle/>
          <a:p>
            <a:pPr algn="ctr" eaLnBrk="1" hangingPunct="1"/>
            <a:r>
              <a:rPr lang="ru-RU" smtClean="0">
                <a:latin typeface="Arial Black" pitchFamily="34" charset="0"/>
              </a:rPr>
              <a:t>ПИСЬМО ЛИЧНОГО ХАРАКТЕРА</a:t>
            </a:r>
          </a:p>
        </p:txBody>
      </p:sp>
      <p:sp>
        <p:nvSpPr>
          <p:cNvPr id="11267" name="Rectangle 3"/>
          <p:cNvSpPr>
            <a:spLocks noGrp="1" noChangeArrowheads="1"/>
          </p:cNvSpPr>
          <p:nvPr>
            <p:ph type="body" idx="1"/>
          </p:nvPr>
        </p:nvSpPr>
        <p:spPr>
          <a:xfrm>
            <a:off x="395288" y="1557338"/>
            <a:ext cx="8291512" cy="4967287"/>
          </a:xfrm>
        </p:spPr>
        <p:txBody>
          <a:bodyPr/>
          <a:lstStyle/>
          <a:p>
            <a:pPr eaLnBrk="1" hangingPunct="1"/>
            <a:r>
              <a:rPr lang="ru-RU" smtClean="0"/>
              <a:t> </a:t>
            </a:r>
            <a:r>
              <a:rPr lang="ru-RU" sz="3200" b="1" smtClean="0">
                <a:latin typeface="Arial Black" pitchFamily="34" charset="0"/>
              </a:rPr>
              <a:t>Основная часть письма (2—3 абзаца).</a:t>
            </a:r>
          </a:p>
          <a:p>
            <a:pPr eaLnBrk="1" hangingPunct="1"/>
            <a:endParaRPr lang="ru-RU" sz="3200" b="1" smtClean="0">
              <a:latin typeface="Arial Black" pitchFamily="34" charset="0"/>
            </a:endParaRPr>
          </a:p>
          <a:p>
            <a:pPr eaLnBrk="1" hangingPunct="1"/>
            <a:r>
              <a:rPr lang="ru-RU" sz="3200" b="1" smtClean="0">
                <a:latin typeface="Arial Black" pitchFamily="34" charset="0"/>
              </a:rPr>
              <a:t> В ней вы должны раскрыть все аспекты, указанные в задании. </a:t>
            </a:r>
          </a:p>
          <a:p>
            <a:pPr eaLnBrk="1" hangingPunct="1"/>
            <a:endParaRPr lang="en-US" sz="3200" b="1" smtClean="0">
              <a:latin typeface="Arial Black" pitchFamily="34" charset="0"/>
            </a:endParaRPr>
          </a:p>
          <a:p>
            <a:pPr eaLnBrk="1" hangingPunct="1"/>
            <a:r>
              <a:rPr lang="ru-RU" sz="3200" b="1" smtClean="0">
                <a:latin typeface="Arial Black" pitchFamily="34" charset="0"/>
              </a:rPr>
              <a:t>Не забудьте задать необходимые вопросы.</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TotalTime>
  <Words>811</Words>
  <Application>Microsoft Office PowerPoint</Application>
  <PresentationFormat>Экран (4:3)</PresentationFormat>
  <Paragraphs>98</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Подготовка к ЕГЭ. Раздел «Письмо»</vt:lpstr>
      <vt:lpstr>ПИСЬМО ЛИЧНОГО ХАРАКТЕРА</vt:lpstr>
      <vt:lpstr>ПИСЬМО ЛИЧНОГО ХАРАКТЕРА</vt:lpstr>
      <vt:lpstr>ПИСЬМО ЛИЧНОГО ХАРАКТЕРА</vt:lpstr>
      <vt:lpstr>ПИСЬМО ЛИЧНОГО ХАРАКТЕРА</vt:lpstr>
      <vt:lpstr>ПИСЬМО ЛИЧНОГО ХАРАКТЕРА</vt:lpstr>
      <vt:lpstr>ПИСЬМО ЛИЧНОГО ХАРАКТЕРА</vt:lpstr>
      <vt:lpstr>ПИСЬМО ЛИЧНОГО ХАРАКТЕРА</vt:lpstr>
      <vt:lpstr>ПИСЬМО ЛИЧНОГО ХАРАКТЕРА</vt:lpstr>
      <vt:lpstr>ПИСЬМО ЛИЧНОГО ХАРАКТЕРА</vt:lpstr>
      <vt:lpstr>ПИСЬМО ЛИЧНОГО ХАРАКТЕРА</vt:lpstr>
      <vt:lpstr>ПИСЬМО ЛИЧНОГО ХАРАКТЕРА</vt:lpstr>
      <vt:lpstr>ПИСЬМО ЛИЧНОГО ХАРАКТЕРА</vt:lpstr>
      <vt:lpstr>ОБРАЗЕЦ ПИСЬМА ЛИЧНОГО ХАРАКТЕРА</vt:lpstr>
      <vt:lpstr>ОБРАЗЕЦ ПИСЬМА ЛИЧНОГО ХАРАКТЕРА</vt:lpstr>
      <vt:lpstr>Слайд 16</vt:lpstr>
      <vt:lpstr>Слайд 17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Подготовка к ЕГЭ. Раздел «Письмо»</dc:title>
  <dc:creator>Dimab</dc:creator>
  <cp:lastModifiedBy>Dimab</cp:lastModifiedBy>
  <cp:revision>3</cp:revision>
  <dcterms:created xsi:type="dcterms:W3CDTF">2009-04-28T21:42:27Z</dcterms:created>
  <dcterms:modified xsi:type="dcterms:W3CDTF">2009-04-28T23:03:46Z</dcterms:modified>
</cp:coreProperties>
</file>