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1" r:id="rId6"/>
    <p:sldId id="263" r:id="rId7"/>
    <p:sldId id="265" r:id="rId8"/>
    <p:sldId id="266" r:id="rId9"/>
    <p:sldId id="268" r:id="rId10"/>
    <p:sldId id="270" r:id="rId11"/>
    <p:sldId id="272" r:id="rId12"/>
    <p:sldId id="27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78" autoAdjust="0"/>
    <p:restoredTop sz="94660"/>
  </p:normalViewPr>
  <p:slideViewPr>
    <p:cSldViewPr>
      <p:cViewPr varScale="1">
        <p:scale>
          <a:sx n="72" d="100"/>
          <a:sy n="72" d="100"/>
        </p:scale>
        <p:origin x="-7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02691CAF-3267-4B33-AC86-F516913FAF2B}"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691CAF-3267-4B33-AC86-F516913FAF2B}"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2691CAF-3267-4B33-AC86-F516913FAF2B}"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58D2FB3-59A0-4F07-81AD-2181AF8B24B1}" type="datetimeFigureOut">
              <a:rPr lang="ru-RU" smtClean="0"/>
              <a:pPr/>
              <a:t>06.05.2011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2691CAF-3267-4B33-AC86-F516913FAF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058D2FB3-59A0-4F07-81AD-2181AF8B24B1}" type="datetimeFigureOut">
              <a:rPr lang="ru-RU" smtClean="0"/>
              <a:pPr/>
              <a:t>06.05.2011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02691CAF-3267-4B33-AC86-F516913FAF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58D2FB3-59A0-4F07-81AD-2181AF8B24B1}" type="datetimeFigureOut">
              <a:rPr lang="ru-RU" smtClean="0"/>
              <a:pPr/>
              <a:t>06.05.2011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2691CAF-3267-4B33-AC86-F516913FAF2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video" Target="file:///C:\Users\Max\Desktop\4presentation\AVI\Trooping+of+the+colour+-+The+British+Grenadiers_xvid.avi"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8267422" cy="2557676"/>
          </a:xfrm>
        </p:spPr>
        <p:txBody>
          <a:bodyPr>
            <a:normAutofit/>
          </a:bodyPr>
          <a:lstStyle/>
          <a:p>
            <a:r>
              <a:rPr b="1" dirty="0" smtClean="0">
                <a:latin typeface="Algerian" pitchFamily="82" charset="0"/>
              </a:rPr>
              <a:t>English traditions and customs.</a:t>
            </a:r>
            <a:r>
              <a:rPr lang="ru-RU" dirty="0" smtClean="0"/>
              <a:t/>
            </a:r>
            <a:br>
              <a:rPr lang="ru-RU" dirty="0" smtClean="0"/>
            </a:br>
            <a:endParaRPr lang="ru-RU" dirty="0"/>
          </a:p>
        </p:txBody>
      </p:sp>
      <p:pic>
        <p:nvPicPr>
          <p:cNvPr id="3" name="Рисунок 2" descr="royalfamily1.jpg"/>
          <p:cNvPicPr>
            <a:picLocks noChangeAspect="1"/>
          </p:cNvPicPr>
          <p:nvPr/>
        </p:nvPicPr>
        <p:blipFill>
          <a:blip r:embed="rId2" cstate="print"/>
          <a:stretch>
            <a:fillRect/>
          </a:stretch>
        </p:blipFill>
        <p:spPr>
          <a:xfrm>
            <a:off x="1835696" y="1268760"/>
            <a:ext cx="4840625" cy="3405698"/>
          </a:xfrm>
          <a:prstGeom prst="rect">
            <a:avLst/>
          </a:prstGeom>
          <a:ln>
            <a:noFill/>
          </a:ln>
          <a:effectLst>
            <a:softEdge rad="112500"/>
          </a:effectLst>
        </p:spPr>
      </p:pic>
      <p:pic>
        <p:nvPicPr>
          <p:cNvPr id="4" name="Рисунок 3" descr="guard1.jpg"/>
          <p:cNvPicPr>
            <a:picLocks noChangeAspect="1"/>
          </p:cNvPicPr>
          <p:nvPr/>
        </p:nvPicPr>
        <p:blipFill>
          <a:blip r:embed="rId3" cstate="print"/>
          <a:stretch>
            <a:fillRect/>
          </a:stretch>
        </p:blipFill>
        <p:spPr>
          <a:xfrm>
            <a:off x="5572132" y="4643446"/>
            <a:ext cx="3184764" cy="2071702"/>
          </a:xfrm>
          <a:prstGeom prst="rect">
            <a:avLst/>
          </a:prstGeom>
          <a:ln>
            <a:noFill/>
          </a:ln>
          <a:effectLst>
            <a:softEdge rad="112500"/>
          </a:effectLst>
        </p:spPr>
      </p:pic>
      <p:pic>
        <p:nvPicPr>
          <p:cNvPr id="5" name="Рисунок 4" descr="guard2.jpg"/>
          <p:cNvPicPr>
            <a:picLocks noChangeAspect="1"/>
          </p:cNvPicPr>
          <p:nvPr/>
        </p:nvPicPr>
        <p:blipFill>
          <a:blip r:embed="rId4" cstate="print"/>
          <a:stretch>
            <a:fillRect/>
          </a:stretch>
        </p:blipFill>
        <p:spPr>
          <a:xfrm>
            <a:off x="500034" y="4714884"/>
            <a:ext cx="2924175" cy="1943100"/>
          </a:xfrm>
          <a:prstGeom prst="rect">
            <a:avLst/>
          </a:prstGeom>
          <a:ln>
            <a:noFill/>
          </a:ln>
          <a:effectLst>
            <a:softEdge rad="112500"/>
          </a:effectLst>
        </p:spPr>
      </p:pic>
      <p:sp>
        <p:nvSpPr>
          <p:cNvPr id="6" name="TextBox 5"/>
          <p:cNvSpPr txBox="1"/>
          <p:nvPr/>
        </p:nvSpPr>
        <p:spPr>
          <a:xfrm>
            <a:off x="6786578" y="1285860"/>
            <a:ext cx="1857388" cy="3570208"/>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presentation is made by the students of 11A Form </a:t>
            </a:r>
            <a:r>
              <a:rPr lang="en-US" sz="1600" dirty="0" err="1" smtClean="0">
                <a:latin typeface="Times New Roman" pitchFamily="18" charset="0"/>
                <a:cs typeface="Times New Roman" pitchFamily="18" charset="0"/>
              </a:rPr>
              <a:t>Tarasov</a:t>
            </a:r>
            <a:r>
              <a:rPr lang="en-US" sz="1600" dirty="0" smtClean="0">
                <a:latin typeface="Times New Roman" pitchFamily="18" charset="0"/>
                <a:cs typeface="Times New Roman" pitchFamily="18" charset="0"/>
              </a:rPr>
              <a:t> Maxim, </a:t>
            </a:r>
            <a:r>
              <a:rPr lang="en-US" sz="1600" dirty="0" err="1" smtClean="0">
                <a:latin typeface="Times New Roman" pitchFamily="18" charset="0"/>
                <a:cs typeface="Times New Roman" pitchFamily="18" charset="0"/>
              </a:rPr>
              <a:t>Arsenyan</a:t>
            </a:r>
            <a:r>
              <a:rPr lang="en-US" sz="1600" dirty="0" smtClean="0">
                <a:latin typeface="Times New Roman" pitchFamily="18" charset="0"/>
                <a:cs typeface="Times New Roman" pitchFamily="18" charset="0"/>
              </a:rPr>
              <a:t> Marina and by the student of 9C Form </a:t>
            </a:r>
            <a:r>
              <a:rPr lang="en-US" sz="1600" dirty="0" err="1" smtClean="0">
                <a:latin typeface="Times New Roman" pitchFamily="18" charset="0"/>
                <a:cs typeface="Times New Roman" pitchFamily="18" charset="0"/>
              </a:rPr>
              <a:t>Rusakova</a:t>
            </a:r>
            <a:r>
              <a:rPr lang="en-US" sz="1600" dirty="0" smtClean="0">
                <a:latin typeface="Times New Roman" pitchFamily="18" charset="0"/>
                <a:cs typeface="Times New Roman" pitchFamily="18" charset="0"/>
              </a:rPr>
              <a:t> Marina.</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Teachers: </a:t>
            </a:r>
            <a:r>
              <a:rPr lang="en-US" sz="1600" dirty="0" err="1" smtClean="0">
                <a:latin typeface="Times New Roman" pitchFamily="18" charset="0"/>
                <a:cs typeface="Times New Roman" pitchFamily="18" charset="0"/>
              </a:rPr>
              <a:t>Pukhteeva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Valentina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Nikolaevna</a:t>
            </a:r>
            <a:r>
              <a:rPr lang="en-US" sz="1600" dirty="0" smtClean="0">
                <a:latin typeface="Times New Roman" pitchFamily="18" charset="0"/>
                <a:cs typeface="Times New Roman" pitchFamily="18" charset="0"/>
              </a:rPr>
              <a:t>,</a:t>
            </a:r>
          </a:p>
          <a:p>
            <a:r>
              <a:rPr lang="en-US" sz="1600" dirty="0" err="1" smtClean="0">
                <a:latin typeface="Times New Roman" pitchFamily="18" charset="0"/>
                <a:cs typeface="Times New Roman" pitchFamily="18" charset="0"/>
              </a:rPr>
              <a:t>Kozlova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Ludmila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Valentinovna</a:t>
            </a:r>
            <a:r>
              <a:rPr lang="en-US" sz="1600" dirty="0" smtClean="0">
                <a:latin typeface="Times New Roman" pitchFamily="18" charset="0"/>
                <a:cs typeface="Times New Roman" pitchFamily="18" charset="0"/>
              </a:rPr>
              <a:t>.</a:t>
            </a:r>
          </a:p>
          <a:p>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b="1" dirty="0" smtClean="0">
                <a:latin typeface="Algerian" pitchFamily="82" charset="0"/>
              </a:rPr>
              <a:t>ELECTING LONDON'S LORD MAYOR.</a:t>
            </a:r>
            <a:endParaRPr lang="ru-RU" dirty="0"/>
          </a:p>
        </p:txBody>
      </p:sp>
      <p:sp>
        <p:nvSpPr>
          <p:cNvPr id="2" name="Содержимое 1"/>
          <p:cNvSpPr>
            <a:spLocks noGrp="1"/>
          </p:cNvSpPr>
          <p:nvPr>
            <p:ph idx="1"/>
          </p:nvPr>
        </p:nvSpPr>
        <p:spPr>
          <a:xfrm>
            <a:off x="827584" y="1124744"/>
            <a:ext cx="7272808" cy="1080120"/>
          </a:xfrm>
        </p:spPr>
        <p:txBody>
          <a:bodyPr>
            <a:noAutofit/>
          </a:bodyPr>
          <a:lstStyle/>
          <a:p>
            <a:pPr>
              <a:buNone/>
            </a:pPr>
            <a:r>
              <a:rPr lang="en-US" sz="2000" dirty="0" smtClean="0">
                <a:latin typeface="Times New Roman" pitchFamily="18" charset="0"/>
                <a:cs typeface="Times New Roman" pitchFamily="18" charset="0"/>
              </a:rPr>
              <a:t>One of the most important functions of the City's eighty-four Livery Companies is the election of London's Lord Mayor at the Guildhall at 12 noon on </a:t>
            </a:r>
            <a:r>
              <a:rPr lang="en-US" sz="2000" dirty="0" err="1" smtClean="0">
                <a:latin typeface="Times New Roman" pitchFamily="18" charset="0"/>
                <a:cs typeface="Times New Roman" pitchFamily="18" charset="0"/>
              </a:rPr>
              <a:t>Michaelmas</a:t>
            </a:r>
            <a:r>
              <a:rPr lang="en-US" sz="2000" dirty="0" smtClean="0">
                <a:latin typeface="Times New Roman" pitchFamily="18" charset="0"/>
                <a:cs typeface="Times New Roman" pitchFamily="18" charset="0"/>
              </a:rPr>
              <a:t> Day (September 29th).</a:t>
            </a:r>
            <a:endParaRPr lang="ru-RU" sz="2000" dirty="0" smtClean="0">
              <a:latin typeface="Times New Roman" pitchFamily="18" charset="0"/>
              <a:cs typeface="Times New Roman" pitchFamily="18" charset="0"/>
            </a:endParaRPr>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mayorshow1.jpg"/>
          <p:cNvPicPr>
            <a:picLocks noChangeAspect="1"/>
          </p:cNvPicPr>
          <p:nvPr/>
        </p:nvPicPr>
        <p:blipFill>
          <a:blip r:embed="rId3" cstate="print"/>
          <a:stretch>
            <a:fillRect/>
          </a:stretch>
        </p:blipFill>
        <p:spPr>
          <a:xfrm>
            <a:off x="5148064" y="2852936"/>
            <a:ext cx="3789227" cy="3215850"/>
          </a:xfrm>
          <a:prstGeom prst="rect">
            <a:avLst/>
          </a:prstGeom>
          <a:ln>
            <a:noFill/>
          </a:ln>
          <a:effectLst>
            <a:softEdge rad="112500"/>
          </a:effectLst>
        </p:spPr>
      </p:pic>
      <p:pic>
        <p:nvPicPr>
          <p:cNvPr id="4098" name="Picture 2"/>
          <p:cNvPicPr>
            <a:picLocks noChangeAspect="1" noChangeArrowheads="1"/>
          </p:cNvPicPr>
          <p:nvPr/>
        </p:nvPicPr>
        <p:blipFill>
          <a:blip r:embed="rId4" cstate="print"/>
          <a:srcRect/>
          <a:stretch>
            <a:fillRect/>
          </a:stretch>
        </p:blipFill>
        <p:spPr bwMode="auto">
          <a:xfrm>
            <a:off x="467544" y="2924942"/>
            <a:ext cx="4536504" cy="3024337"/>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99592" y="0"/>
            <a:ext cx="7787208" cy="1426464"/>
          </a:xfrm>
        </p:spPr>
        <p:txBody>
          <a:bodyPr/>
          <a:lstStyle/>
          <a:p>
            <a:r>
              <a:rPr b="1" dirty="0" smtClean="0">
                <a:latin typeface="Algerian" pitchFamily="82" charset="0"/>
                <a:cs typeface="Times New Roman" pitchFamily="18" charset="0"/>
              </a:rPr>
              <a:t>THE </a:t>
            </a:r>
            <a:r>
              <a:rPr lang="ru-RU" b="1" dirty="0" smtClean="0">
                <a:latin typeface="Algerian" pitchFamily="82" charset="0"/>
                <a:cs typeface="Times New Roman" pitchFamily="18" charset="0"/>
              </a:rPr>
              <a:t> </a:t>
            </a:r>
            <a:r>
              <a:rPr b="1" dirty="0" smtClean="0">
                <a:latin typeface="Algerian" pitchFamily="82" charset="0"/>
                <a:cs typeface="Times New Roman" pitchFamily="18" charset="0"/>
              </a:rPr>
              <a:t>LORD </a:t>
            </a:r>
            <a:r>
              <a:rPr lang="ru-RU" b="1" dirty="0" smtClean="0">
                <a:latin typeface="Algerian" pitchFamily="82" charset="0"/>
                <a:cs typeface="Times New Roman" pitchFamily="18" charset="0"/>
              </a:rPr>
              <a:t> </a:t>
            </a:r>
            <a:r>
              <a:rPr b="1" dirty="0" smtClean="0">
                <a:latin typeface="Algerian" pitchFamily="82" charset="0"/>
                <a:cs typeface="Times New Roman" pitchFamily="18" charset="0"/>
              </a:rPr>
              <a:t>MAYOR'S</a:t>
            </a:r>
            <a:r>
              <a:rPr lang="ru-RU" b="1" dirty="0" smtClean="0">
                <a:latin typeface="Algerian" pitchFamily="82" charset="0"/>
                <a:cs typeface="Times New Roman" pitchFamily="18" charset="0"/>
              </a:rPr>
              <a:t> </a:t>
            </a:r>
            <a:r>
              <a:rPr b="1" dirty="0" smtClean="0">
                <a:latin typeface="Algerian" pitchFamily="82" charset="0"/>
                <a:cs typeface="Times New Roman" pitchFamily="18" charset="0"/>
              </a:rPr>
              <a:t> SHOW.</a:t>
            </a:r>
            <a:endParaRPr lang="ru-RU" dirty="0">
              <a:latin typeface="Times New Roman" pitchFamily="18" charset="0"/>
              <a:cs typeface="Times New Roman" pitchFamily="18" charset="0"/>
            </a:endParaRPr>
          </a:p>
        </p:txBody>
      </p:sp>
      <p:sp>
        <p:nvSpPr>
          <p:cNvPr id="2" name="Содержимое 1"/>
          <p:cNvSpPr>
            <a:spLocks noGrp="1"/>
          </p:cNvSpPr>
          <p:nvPr>
            <p:ph idx="1"/>
          </p:nvPr>
        </p:nvSpPr>
        <p:spPr>
          <a:xfrm>
            <a:off x="683568" y="1196752"/>
            <a:ext cx="2448272" cy="5158808"/>
          </a:xfrm>
        </p:spPr>
        <p:txBody>
          <a:bodyPr>
            <a:normAutofit lnSpcReduction="10000"/>
          </a:bodyPr>
          <a:lstStyle/>
          <a:p>
            <a:pPr>
              <a:buNone/>
            </a:pPr>
            <a:r>
              <a:rPr lang="en-US" sz="2000" dirty="0" smtClean="0">
                <a:latin typeface="Times New Roman" pitchFamily="18" charset="0"/>
                <a:cs typeface="Times New Roman" pitchFamily="18" charset="0"/>
              </a:rPr>
              <a:t>The splendid civic event known as the </a:t>
            </a:r>
            <a:r>
              <a:rPr lang="en-US" sz="2000" i="1" dirty="0" smtClean="0">
                <a:latin typeface="Times New Roman" pitchFamily="18" charset="0"/>
                <a:cs typeface="Times New Roman" pitchFamily="18" charset="0"/>
              </a:rPr>
              <a:t>Lord Mayor's Show </a:t>
            </a:r>
            <a:r>
              <a:rPr lang="en-US" sz="2000" dirty="0" smtClean="0">
                <a:latin typeface="Times New Roman" pitchFamily="18" charset="0"/>
                <a:cs typeface="Times New Roman" pitchFamily="18" charset="0"/>
              </a:rPr>
              <a:t>is watched by many thousands of people, who throng the streets of the City of London on the second Saturday of November to see its interesting procession and admire its glittering pageantry. </a:t>
            </a:r>
            <a:endParaRPr lang="ru-RU" sz="2000" dirty="0"/>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132" name="Picture 12" descr="C:\Users\Егор\Desktop\culture_Lord-mayor6.jpg"/>
          <p:cNvPicPr>
            <a:picLocks noChangeAspect="1" noChangeArrowheads="1"/>
          </p:cNvPicPr>
          <p:nvPr/>
        </p:nvPicPr>
        <p:blipFill>
          <a:blip r:embed="rId3" cstate="print"/>
          <a:srcRect/>
          <a:stretch>
            <a:fillRect/>
          </a:stretch>
        </p:blipFill>
        <p:spPr bwMode="auto">
          <a:xfrm>
            <a:off x="4283968" y="3799530"/>
            <a:ext cx="3960440" cy="3058469"/>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567276" y="692696"/>
            <a:ext cx="3533115" cy="2952328"/>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428604"/>
            <a:ext cx="7772400" cy="1700218"/>
          </a:xfrm>
        </p:spPr>
        <p:txBody>
          <a:bodyPr/>
          <a:lstStyle/>
          <a:p>
            <a:pPr algn="ctr"/>
            <a:r>
              <a:rPr lang="en-US" sz="4400" dirty="0" smtClean="0">
                <a:latin typeface="Times New Roman" pitchFamily="18" charset="0"/>
                <a:cs typeface="Times New Roman" pitchFamily="18" charset="0"/>
              </a:rPr>
              <a:t>Thank you for your attention!</a:t>
            </a:r>
            <a:endParaRPr lang="ru-RU" sz="4400" dirty="0">
              <a:latin typeface="Times New Roman" pitchFamily="18" charset="0"/>
              <a:cs typeface="Times New Roman" pitchFamily="18" charset="0"/>
            </a:endParaRPr>
          </a:p>
        </p:txBody>
      </p:sp>
      <p:pic>
        <p:nvPicPr>
          <p:cNvPr id="3" name="Рисунок 2" descr="fireworks1.jpg"/>
          <p:cNvPicPr>
            <a:picLocks noChangeAspect="1"/>
          </p:cNvPicPr>
          <p:nvPr/>
        </p:nvPicPr>
        <p:blipFill>
          <a:blip r:embed="rId2" cstate="print"/>
          <a:stretch>
            <a:fillRect/>
          </a:stretch>
        </p:blipFill>
        <p:spPr>
          <a:xfrm>
            <a:off x="642910" y="1142984"/>
            <a:ext cx="8072494" cy="5500678"/>
          </a:xfrm>
          <a:prstGeom prst="rect">
            <a:avLst/>
          </a:prstGeom>
          <a:ln>
            <a:noFill/>
          </a:ln>
          <a:effectLst>
            <a:softEdge rad="11250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85786" y="357166"/>
            <a:ext cx="7772400" cy="1071570"/>
          </a:xfrm>
        </p:spPr>
        <p:txBody>
          <a:bodyPr>
            <a:normAutofit fontScale="90000"/>
          </a:bodyPr>
          <a:lstStyle/>
          <a:p>
            <a:r>
              <a:rPr lang="en-US" dirty="0" smtClean="0">
                <a:latin typeface="Algerian" pitchFamily="82" charset="0"/>
              </a:rPr>
              <a:t>So many countries so many customs…</a:t>
            </a:r>
            <a:r>
              <a:rPr lang="ru-RU" dirty="0" smtClean="0">
                <a:latin typeface="Algerian" pitchFamily="82" charset="0"/>
              </a:rPr>
              <a:t/>
            </a:r>
            <a:br>
              <a:rPr lang="ru-RU" dirty="0" smtClean="0">
                <a:latin typeface="Algerian" pitchFamily="82" charset="0"/>
              </a:rPr>
            </a:br>
            <a:r>
              <a:rPr lang="ru-RU" dirty="0" smtClean="0">
                <a:latin typeface="Algerian" pitchFamily="82" charset="0"/>
              </a:rPr>
              <a:t/>
            </a:r>
            <a:br>
              <a:rPr lang="ru-RU" dirty="0" smtClean="0">
                <a:latin typeface="Algerian" pitchFamily="82" charset="0"/>
              </a:rPr>
            </a:br>
            <a:r>
              <a:rPr lang="ru-RU" dirty="0" smtClean="0">
                <a:latin typeface="Algerian" pitchFamily="82" charset="0"/>
              </a:rPr>
              <a:t/>
            </a:r>
            <a:br>
              <a:rPr lang="ru-RU" dirty="0" smtClean="0">
                <a:latin typeface="Algerian" pitchFamily="82" charset="0"/>
              </a:rPr>
            </a:br>
            <a:r>
              <a:rPr lang="ru-RU" dirty="0" smtClean="0">
                <a:latin typeface="Algerian" pitchFamily="82" charset="0"/>
              </a:rPr>
              <a:t/>
            </a:r>
            <a:br>
              <a:rPr lang="ru-RU" dirty="0" smtClean="0">
                <a:latin typeface="Algerian" pitchFamily="82" charset="0"/>
              </a:rPr>
            </a:br>
            <a:r>
              <a:rPr lang="ru-RU" dirty="0" smtClean="0"/>
              <a:t/>
            </a:r>
            <a:br>
              <a:rPr lang="ru-RU" dirty="0" smtClean="0"/>
            </a:br>
            <a:r>
              <a:rPr lang="ru-RU" dirty="0" smtClean="0"/>
              <a:t/>
            </a:r>
            <a:br>
              <a:rPr lang="ru-RU" dirty="0" smtClean="0"/>
            </a:br>
            <a:endParaRPr lang="ru-RU" dirty="0"/>
          </a:p>
        </p:txBody>
      </p:sp>
      <p:sp>
        <p:nvSpPr>
          <p:cNvPr id="2" name="Содержимое 1"/>
          <p:cNvSpPr>
            <a:spLocks noGrp="1"/>
          </p:cNvSpPr>
          <p:nvPr>
            <p:ph idx="1"/>
          </p:nvPr>
        </p:nvSpPr>
        <p:spPr>
          <a:xfrm>
            <a:off x="683568" y="1628800"/>
            <a:ext cx="4929222" cy="3500462"/>
          </a:xfrm>
        </p:spPr>
        <p:txBody>
          <a:bodyPr>
            <a:normAutofit/>
          </a:bodyPr>
          <a:lstStyle/>
          <a:p>
            <a:pPr>
              <a:buNone/>
            </a:pPr>
            <a:r>
              <a:rPr lang="en-US" sz="1800" dirty="0" smtClean="0">
                <a:latin typeface="Times New Roman" pitchFamily="18" charset="0"/>
                <a:cs typeface="Times New Roman" pitchFamily="18" charset="0"/>
              </a:rPr>
              <a:t>English traditions…</a:t>
            </a:r>
            <a:endParaRPr lang="ru-RU" sz="1800" dirty="0" smtClean="0">
              <a:latin typeface="Times New Roman" pitchFamily="18" charset="0"/>
              <a:cs typeface="Times New Roman" pitchFamily="18" charset="0"/>
            </a:endParaRPr>
          </a:p>
          <a:p>
            <a:pPr>
              <a:buNone/>
            </a:pPr>
            <a:r>
              <a:rPr lang="en-US" sz="1800" dirty="0" smtClean="0">
                <a:latin typeface="Times New Roman" pitchFamily="18" charset="0"/>
                <a:cs typeface="Times New Roman" pitchFamily="18" charset="0"/>
              </a:rPr>
              <a:t>In fact, England is impossible without its traditions. This is inevitable factor of social and private life of the British Isle`s population, accompanying  each Englishman all his life from birth to death. </a:t>
            </a:r>
          </a:p>
          <a:p>
            <a:pPr>
              <a:buNone/>
            </a:pPr>
            <a:r>
              <a:rPr lang="en-US" sz="1800" dirty="0" smtClean="0">
                <a:latin typeface="Times New Roman" pitchFamily="18" charset="0"/>
                <a:cs typeface="Times New Roman" pitchFamily="18" charset="0"/>
              </a:rPr>
              <a:t>  But everything is changing. English traditions and the attitude of English people to them are changing too.</a:t>
            </a:r>
            <a:endParaRPr lang="ru-RU" sz="1800" dirty="0">
              <a:latin typeface="Times New Roman" pitchFamily="18" charset="0"/>
              <a:cs typeface="Times New Roman" pitchFamily="18" charset="0"/>
            </a:endParaRPr>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britishflag1.jpg"/>
          <p:cNvPicPr>
            <a:picLocks noChangeAspect="1"/>
          </p:cNvPicPr>
          <p:nvPr/>
        </p:nvPicPr>
        <p:blipFill>
          <a:blip r:embed="rId3" cstate="print"/>
          <a:stretch>
            <a:fillRect/>
          </a:stretch>
        </p:blipFill>
        <p:spPr>
          <a:xfrm>
            <a:off x="611560" y="4221088"/>
            <a:ext cx="5572164" cy="2362199"/>
          </a:xfrm>
          <a:prstGeom prst="rect">
            <a:avLst/>
          </a:prstGeom>
          <a:ln>
            <a:noFill/>
          </a:ln>
          <a:effectLst>
            <a:softEdge rad="112500"/>
          </a:effectLst>
        </p:spPr>
      </p:pic>
      <p:pic>
        <p:nvPicPr>
          <p:cNvPr id="6" name="Рисунок 5" descr="BritishRose1.jpg"/>
          <p:cNvPicPr>
            <a:picLocks noChangeAspect="1"/>
          </p:cNvPicPr>
          <p:nvPr/>
        </p:nvPicPr>
        <p:blipFill>
          <a:blip r:embed="rId4" cstate="print"/>
          <a:stretch>
            <a:fillRect/>
          </a:stretch>
        </p:blipFill>
        <p:spPr>
          <a:xfrm>
            <a:off x="5724128" y="1234650"/>
            <a:ext cx="3396602" cy="303906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b="1" dirty="0" smtClean="0">
                <a:latin typeface="Algerian" pitchFamily="82" charset="0"/>
              </a:rPr>
              <a:t>Royal Traditions.</a:t>
            </a:r>
            <a:r>
              <a:rPr lang="ru-RU" dirty="0" smtClean="0"/>
              <a:t/>
            </a:r>
            <a:br>
              <a:rPr lang="ru-RU" dirty="0" smtClean="0"/>
            </a:br>
            <a:endParaRPr lang="ru-RU" dirty="0"/>
          </a:p>
        </p:txBody>
      </p:sp>
      <p:sp>
        <p:nvSpPr>
          <p:cNvPr id="2" name="Содержимое 1"/>
          <p:cNvSpPr>
            <a:spLocks noGrp="1"/>
          </p:cNvSpPr>
          <p:nvPr>
            <p:ph idx="1"/>
          </p:nvPr>
        </p:nvSpPr>
        <p:spPr>
          <a:xfrm>
            <a:off x="714348" y="1484784"/>
            <a:ext cx="7818092" cy="4873142"/>
          </a:xfrm>
        </p:spPr>
        <p:txBody>
          <a:bodyPr>
            <a:normAutofit/>
          </a:bodyPr>
          <a:lstStyle/>
          <a:p>
            <a:pPr indent="-108000">
              <a:buNone/>
            </a:pPr>
            <a:endParaRPr lang="en-US" sz="2400" dirty="0" smtClean="0">
              <a:latin typeface="Times New Roman" pitchFamily="18" charset="0"/>
              <a:cs typeface="Times New Roman" pitchFamily="18" charset="0"/>
            </a:endParaRPr>
          </a:p>
          <a:p>
            <a:pPr indent="-108000">
              <a:buNone/>
            </a:pPr>
            <a:r>
              <a:rPr lang="en-US" sz="2400" dirty="0" smtClean="0">
                <a:latin typeface="Times New Roman" pitchFamily="18" charset="0"/>
                <a:cs typeface="Times New Roman" pitchFamily="18" charset="0"/>
              </a:rPr>
              <a:t>London has still                                                                 preserved its                                                                                       old ceremonies                                                                   and traditions                                                                       to a greater                                                                      extent than                                                                                    any other city                                                                           in England. </a:t>
            </a:r>
            <a:endParaRPr lang="ru-RU" sz="2400" dirty="0">
              <a:latin typeface="Times New Roman" pitchFamily="18" charset="0"/>
              <a:cs typeface="Times New Roman" pitchFamily="18" charset="0"/>
            </a:endParaRPr>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6" name="Рисунок 5" descr="buckinghampalace2.jpg"/>
          <p:cNvPicPr>
            <a:picLocks noChangeAspect="1"/>
          </p:cNvPicPr>
          <p:nvPr/>
        </p:nvPicPr>
        <p:blipFill>
          <a:blip r:embed="rId3" cstate="print"/>
          <a:stretch>
            <a:fillRect/>
          </a:stretch>
        </p:blipFill>
        <p:spPr>
          <a:xfrm>
            <a:off x="3059832" y="1268760"/>
            <a:ext cx="5821026" cy="4866794"/>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260648"/>
            <a:ext cx="7859216" cy="1165816"/>
          </a:xfrm>
        </p:spPr>
        <p:txBody>
          <a:bodyPr>
            <a:normAutofit fontScale="90000"/>
          </a:bodyPr>
          <a:lstStyle/>
          <a:p>
            <a:r>
              <a:rPr b="1" dirty="0" smtClean="0">
                <a:latin typeface="Algerian" pitchFamily="82" charset="0"/>
              </a:rPr>
              <a:t>CHANGING THE GUARD.</a:t>
            </a:r>
            <a:r>
              <a:rPr lang="ru-RU" dirty="0" smtClean="0"/>
              <a:t/>
            </a:r>
            <a:br>
              <a:rPr lang="ru-RU" dirty="0" smtClean="0"/>
            </a:br>
            <a:endParaRPr lang="ru-RU" dirty="0"/>
          </a:p>
        </p:txBody>
      </p:sp>
      <p:sp>
        <p:nvSpPr>
          <p:cNvPr id="2" name="Содержимое 1"/>
          <p:cNvSpPr>
            <a:spLocks noGrp="1"/>
          </p:cNvSpPr>
          <p:nvPr>
            <p:ph idx="1"/>
          </p:nvPr>
        </p:nvSpPr>
        <p:spPr>
          <a:xfrm>
            <a:off x="539552" y="836712"/>
            <a:ext cx="8208912" cy="5521214"/>
          </a:xfrm>
        </p:spPr>
        <p:txBody>
          <a:bodyPr>
            <a:normAutofit/>
          </a:bodyPr>
          <a:lstStyle/>
          <a:p>
            <a:pPr indent="-108000">
              <a:buNone/>
            </a:pPr>
            <a:r>
              <a:rPr lang="en-US" sz="2000" dirty="0" smtClean="0">
                <a:latin typeface="Times New Roman" pitchFamily="18" charset="0"/>
                <a:cs typeface="Times New Roman" pitchFamily="18" charset="0"/>
              </a:rPr>
              <a:t>One of the most impressive and popular displays of royal pageantry is </a:t>
            </a:r>
            <a:r>
              <a:rPr lang="en-US" sz="2000" i="1" dirty="0" smtClean="0">
                <a:latin typeface="Times New Roman" pitchFamily="18" charset="0"/>
                <a:cs typeface="Times New Roman" pitchFamily="18" charset="0"/>
              </a:rPr>
              <a:t>Changing the Guard; </a:t>
            </a:r>
            <a:r>
              <a:rPr lang="en-US" sz="2000" dirty="0" smtClean="0">
                <a:latin typeface="Times New Roman" pitchFamily="18" charset="0"/>
                <a:cs typeface="Times New Roman" pitchFamily="18" charset="0"/>
              </a:rPr>
              <a:t>which takes place at Buckingham Palace every day, including Sunday, at 11. 30.</a:t>
            </a:r>
            <a:endParaRPr lang="ru-RU" sz="2000" dirty="0" smtClean="0">
              <a:latin typeface="Times New Roman" pitchFamily="18" charset="0"/>
              <a:cs typeface="Times New Roman" pitchFamily="18" charset="0"/>
            </a:endParaRPr>
          </a:p>
          <a:p>
            <a:pPr>
              <a:buNone/>
            </a:pPr>
            <a:endParaRPr lang="ru-RU" sz="2400" dirty="0"/>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changingtheguard.jpg"/>
          <p:cNvPicPr>
            <a:picLocks noChangeAspect="1"/>
          </p:cNvPicPr>
          <p:nvPr/>
        </p:nvPicPr>
        <p:blipFill>
          <a:blip r:embed="rId3" cstate="print"/>
          <a:stretch>
            <a:fillRect/>
          </a:stretch>
        </p:blipFill>
        <p:spPr>
          <a:xfrm>
            <a:off x="1525947" y="1806186"/>
            <a:ext cx="6575377" cy="5051814"/>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332656"/>
            <a:ext cx="7772400" cy="914400"/>
          </a:xfrm>
        </p:spPr>
        <p:txBody>
          <a:bodyPr>
            <a:normAutofit fontScale="90000"/>
          </a:bodyPr>
          <a:lstStyle/>
          <a:p>
            <a:r>
              <a:rPr b="1" smtClean="0">
                <a:latin typeface="Algerian" pitchFamily="82" charset="0"/>
              </a:rPr>
              <a:t>MOUNTING THE GUARD.</a:t>
            </a:r>
            <a:r>
              <a:rPr lang="ru-RU" dirty="0" smtClean="0"/>
              <a:t/>
            </a:r>
            <a:br>
              <a:rPr lang="ru-RU" dirty="0" smtClean="0"/>
            </a:br>
            <a:endParaRPr lang="ru-RU" dirty="0"/>
          </a:p>
        </p:txBody>
      </p:sp>
      <p:sp>
        <p:nvSpPr>
          <p:cNvPr id="2" name="Содержимое 1"/>
          <p:cNvSpPr>
            <a:spLocks noGrp="1"/>
          </p:cNvSpPr>
          <p:nvPr>
            <p:ph idx="1"/>
          </p:nvPr>
        </p:nvSpPr>
        <p:spPr>
          <a:xfrm>
            <a:off x="323528" y="1340768"/>
            <a:ext cx="2448272" cy="5517232"/>
          </a:xfrm>
        </p:spPr>
        <p:txBody>
          <a:bodyPr>
            <a:normAutofit/>
          </a:bodyPr>
          <a:lstStyle/>
          <a:p>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colourful</a:t>
            </a:r>
            <a:r>
              <a:rPr lang="en-US" sz="2000" dirty="0" smtClean="0">
                <a:latin typeface="Times New Roman" pitchFamily="18" charset="0"/>
                <a:cs typeface="Times New Roman" pitchFamily="18" charset="0"/>
              </a:rPr>
              <a:t> spectacle of </a:t>
            </a:r>
            <a:r>
              <a:rPr lang="en-US" sz="2000" i="1" dirty="0" smtClean="0">
                <a:latin typeface="Times New Roman" pitchFamily="18" charset="0"/>
                <a:cs typeface="Times New Roman" pitchFamily="18" charset="0"/>
              </a:rPr>
              <a:t>Mounting the Guard, </a:t>
            </a:r>
            <a:r>
              <a:rPr lang="en-US" sz="2000" dirty="0" smtClean="0">
                <a:latin typeface="Times New Roman" pitchFamily="18" charset="0"/>
                <a:cs typeface="Times New Roman" pitchFamily="18" charset="0"/>
              </a:rPr>
              <a:t>at the Horse Guards, in Whitehall, always attracts London sight­seers.</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can be seen at 11a. m. every weekday and at 10 a. m. on Sundays.</a:t>
            </a:r>
            <a:endParaRPr lang="ru-RU" sz="2000" dirty="0" smtClean="0">
              <a:latin typeface="Times New Roman" pitchFamily="18" charset="0"/>
              <a:cs typeface="Times New Roman" pitchFamily="18" charset="0"/>
            </a:endParaRPr>
          </a:p>
          <a:p>
            <a:endParaRPr lang="ru-RU" sz="2400" dirty="0"/>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trooping2.jpg"/>
          <p:cNvPicPr>
            <a:picLocks noChangeAspect="1"/>
          </p:cNvPicPr>
          <p:nvPr/>
        </p:nvPicPr>
        <p:blipFill>
          <a:blip r:embed="rId3" cstate="print"/>
          <a:stretch>
            <a:fillRect/>
          </a:stretch>
        </p:blipFill>
        <p:spPr>
          <a:xfrm>
            <a:off x="2771800" y="1340768"/>
            <a:ext cx="6138724" cy="4910944"/>
          </a:xfrm>
          <a:prstGeom prst="rect">
            <a:avLst/>
          </a:prstGeom>
          <a:ln>
            <a:noFill/>
          </a:ln>
          <a:effectLst>
            <a:softEdge rad="112500"/>
          </a:effectLst>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188640"/>
            <a:ext cx="7859216" cy="1237824"/>
          </a:xfrm>
        </p:spPr>
        <p:txBody>
          <a:bodyPr>
            <a:normAutofit fontScale="90000"/>
          </a:bodyPr>
          <a:lstStyle/>
          <a:p>
            <a:r>
              <a:rPr b="1" dirty="0" smtClean="0">
                <a:latin typeface="Algerian" pitchFamily="82" charset="0"/>
              </a:rPr>
              <a:t>THE CEREMONY OF THE KEYS.</a:t>
            </a:r>
            <a:r>
              <a:rPr lang="ru-RU" dirty="0" smtClean="0"/>
              <a:t/>
            </a:r>
            <a:br>
              <a:rPr lang="ru-RU" dirty="0" smtClean="0"/>
            </a:br>
            <a:endParaRPr lang="ru-RU" dirty="0"/>
          </a:p>
        </p:txBody>
      </p:sp>
      <p:sp>
        <p:nvSpPr>
          <p:cNvPr id="2" name="Содержимое 1"/>
          <p:cNvSpPr>
            <a:spLocks noGrp="1"/>
          </p:cNvSpPr>
          <p:nvPr>
            <p:ph idx="1"/>
          </p:nvPr>
        </p:nvSpPr>
        <p:spPr>
          <a:xfrm>
            <a:off x="571472" y="980728"/>
            <a:ext cx="6808840" cy="5377198"/>
          </a:xfrm>
        </p:spPr>
        <p:txBody>
          <a:bodyPr>
            <a:normAutofit/>
          </a:bodyPr>
          <a:lstStyle/>
          <a:p>
            <a:r>
              <a:rPr lang="en-US" sz="2000" dirty="0" smtClean="0">
                <a:latin typeface="Times New Roman" pitchFamily="18" charset="0"/>
                <a:cs typeface="Times New Roman" pitchFamily="18" charset="0"/>
              </a:rPr>
              <a:t>Every night at 9.53 p. m. the Chief Warder of the Yeomen Warders (Beefeaters) of the Tower of London lights a candle lantern and then makes his way towards the Bloody Tower. </a:t>
            </a:r>
            <a:endParaRPr lang="ru-RU" sz="2000" dirty="0" smtClean="0">
              <a:latin typeface="Times New Roman" pitchFamily="18" charset="0"/>
              <a:cs typeface="Times New Roman" pitchFamily="18" charset="0"/>
            </a:endParaRPr>
          </a:p>
          <a:p>
            <a:endParaRPr lang="ru-RU" dirty="0"/>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ceremonykeys1.jpg"/>
          <p:cNvPicPr>
            <a:picLocks noChangeAspect="1"/>
          </p:cNvPicPr>
          <p:nvPr/>
        </p:nvPicPr>
        <p:blipFill>
          <a:blip r:embed="rId3" cstate="print"/>
          <a:stretch>
            <a:fillRect/>
          </a:stretch>
        </p:blipFill>
        <p:spPr>
          <a:xfrm>
            <a:off x="3896915" y="2564904"/>
            <a:ext cx="5247085" cy="4293096"/>
          </a:xfrm>
          <a:prstGeom prst="rect">
            <a:avLst/>
          </a:prstGeom>
          <a:ln>
            <a:noFill/>
          </a:ln>
          <a:effectLst>
            <a:softEdge rad="112500"/>
          </a:effectLst>
        </p:spPr>
      </p:pic>
      <p:pic>
        <p:nvPicPr>
          <p:cNvPr id="7" name="Picture 2"/>
          <p:cNvPicPr>
            <a:picLocks noChangeAspect="1" noChangeArrowheads="1"/>
          </p:cNvPicPr>
          <p:nvPr/>
        </p:nvPicPr>
        <p:blipFill>
          <a:blip r:embed="rId4" cstate="print"/>
          <a:srcRect/>
          <a:stretch>
            <a:fillRect/>
          </a:stretch>
        </p:blipFill>
        <p:spPr bwMode="auto">
          <a:xfrm>
            <a:off x="461307" y="2132856"/>
            <a:ext cx="3286483" cy="4725145"/>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0"/>
            <a:ext cx="7859216" cy="1426464"/>
          </a:xfrm>
        </p:spPr>
        <p:txBody>
          <a:bodyPr/>
          <a:lstStyle/>
          <a:p>
            <a:r>
              <a:rPr b="1" dirty="0" smtClean="0">
                <a:latin typeface="Algerian" pitchFamily="82" charset="0"/>
              </a:rPr>
              <a:t>TROOPING THE COLOUR.</a:t>
            </a:r>
            <a:endParaRPr lang="ru-RU" dirty="0"/>
          </a:p>
        </p:txBody>
      </p:sp>
      <p:sp>
        <p:nvSpPr>
          <p:cNvPr id="2" name="Содержимое 1"/>
          <p:cNvSpPr>
            <a:spLocks noGrp="1"/>
          </p:cNvSpPr>
          <p:nvPr>
            <p:ph idx="1"/>
          </p:nvPr>
        </p:nvSpPr>
        <p:spPr>
          <a:xfrm>
            <a:off x="683568" y="764704"/>
            <a:ext cx="7776864" cy="5662864"/>
          </a:xfrm>
        </p:spPr>
        <p:txBody>
          <a:bodyPr>
            <a:normAutofit/>
          </a:bodyPr>
          <a:lstStyle/>
          <a:p>
            <a:pPr>
              <a:buNone/>
            </a:pPr>
            <a:endParaRPr lang="ru-RU" dirty="0"/>
          </a:p>
        </p:txBody>
      </p:sp>
      <p:sp>
        <p:nvSpPr>
          <p:cNvPr id="4" name="TextBox 3"/>
          <p:cNvSpPr txBox="1"/>
          <p:nvPr/>
        </p:nvSpPr>
        <p:spPr>
          <a:xfrm>
            <a:off x="7715272" y="6072206"/>
            <a:ext cx="928694" cy="400110"/>
          </a:xfrm>
          <a:prstGeom prst="rect">
            <a:avLst/>
          </a:prstGeom>
          <a:noFill/>
        </p:spPr>
        <p:txBody>
          <a:bodyPr wrap="square" rtlCol="0">
            <a:spAutoFit/>
          </a:bodyPr>
          <a:lstStyle/>
          <a:p>
            <a:r>
              <a:rPr lang="en-US" sz="2000" dirty="0" smtClean="0">
                <a:hlinkClick r:id="rId2" action="ppaction://hlinksldjump"/>
              </a:rPr>
              <a:t>Back</a:t>
            </a:r>
            <a:endParaRPr lang="ru-RU" sz="2000" dirty="0"/>
          </a:p>
        </p:txBody>
      </p:sp>
      <p:pic>
        <p:nvPicPr>
          <p:cNvPr id="5" name="Рисунок 4" descr="Trooping1.jpg"/>
          <p:cNvPicPr>
            <a:picLocks noChangeAspect="1"/>
          </p:cNvPicPr>
          <p:nvPr/>
        </p:nvPicPr>
        <p:blipFill>
          <a:blip r:embed="rId3" cstate="print"/>
          <a:stretch>
            <a:fillRect/>
          </a:stretch>
        </p:blipFill>
        <p:spPr>
          <a:xfrm>
            <a:off x="395536" y="620688"/>
            <a:ext cx="3802505" cy="3096344"/>
          </a:xfrm>
          <a:prstGeom prst="rect">
            <a:avLst/>
          </a:prstGeom>
          <a:ln>
            <a:noFill/>
          </a:ln>
          <a:effectLst>
            <a:softEdge rad="112500"/>
          </a:effectLst>
        </p:spPr>
      </p:pic>
      <p:pic>
        <p:nvPicPr>
          <p:cNvPr id="3080" name="Picture 8"/>
          <p:cNvPicPr>
            <a:picLocks noChangeAspect="1" noChangeArrowheads="1"/>
          </p:cNvPicPr>
          <p:nvPr/>
        </p:nvPicPr>
        <p:blipFill>
          <a:blip r:embed="rId4" cstate="print"/>
          <a:srcRect/>
          <a:stretch>
            <a:fillRect/>
          </a:stretch>
        </p:blipFill>
        <p:spPr bwMode="auto">
          <a:xfrm>
            <a:off x="2339752" y="4025684"/>
            <a:ext cx="4248472" cy="2832316"/>
          </a:xfrm>
          <a:prstGeom prst="rect">
            <a:avLst/>
          </a:prstGeom>
          <a:noFill/>
          <a:ln w="9525">
            <a:noFill/>
            <a:miter lim="800000"/>
            <a:headEnd/>
            <a:tailEnd/>
          </a:ln>
        </p:spPr>
      </p:pic>
      <p:pic>
        <p:nvPicPr>
          <p:cNvPr id="3081" name="Picture 9"/>
          <p:cNvPicPr>
            <a:picLocks noChangeAspect="1" noChangeArrowheads="1"/>
          </p:cNvPicPr>
          <p:nvPr/>
        </p:nvPicPr>
        <p:blipFill>
          <a:blip r:embed="rId5" cstate="print"/>
          <a:srcRect/>
          <a:stretch>
            <a:fillRect/>
          </a:stretch>
        </p:blipFill>
        <p:spPr bwMode="auto">
          <a:xfrm>
            <a:off x="4464200" y="692696"/>
            <a:ext cx="4533544" cy="3024336"/>
          </a:xfrm>
          <a:prstGeom prst="rect">
            <a:avLst/>
          </a:prstGeom>
          <a:noFill/>
          <a:ln w="9525">
            <a:noFill/>
            <a:miter lim="800000"/>
            <a:headEnd/>
            <a:tailEnd/>
          </a:ln>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t>Видео</a:t>
            </a:r>
            <a:r>
              <a:rPr b="1" smtClean="0"/>
              <a:t>.</a:t>
            </a:r>
            <a:endParaRPr lang="ru-RU" dirty="0"/>
          </a:p>
        </p:txBody>
      </p:sp>
      <p:sp>
        <p:nvSpPr>
          <p:cNvPr id="6" name="TextBox 5"/>
          <p:cNvSpPr txBox="1"/>
          <p:nvPr/>
        </p:nvSpPr>
        <p:spPr>
          <a:xfrm>
            <a:off x="7715272" y="6072206"/>
            <a:ext cx="928694" cy="400110"/>
          </a:xfrm>
          <a:prstGeom prst="rect">
            <a:avLst/>
          </a:prstGeom>
          <a:noFill/>
        </p:spPr>
        <p:txBody>
          <a:bodyPr wrap="square" rtlCol="0">
            <a:spAutoFit/>
          </a:bodyPr>
          <a:lstStyle/>
          <a:p>
            <a:r>
              <a:rPr lang="en-US" sz="2000" dirty="0" smtClean="0">
                <a:hlinkClick r:id="rId3" action="ppaction://hlinksldjump"/>
              </a:rPr>
              <a:t>Back</a:t>
            </a:r>
            <a:endParaRPr lang="ru-RU" sz="2000" dirty="0"/>
          </a:p>
        </p:txBody>
      </p:sp>
      <p:pic>
        <p:nvPicPr>
          <p:cNvPr id="7" name="Trooping+of+the+colour+-+The+British+Grenadiers_xvid.avi">
            <a:hlinkClick r:id="" action="ppaction://media"/>
          </p:cNvPr>
          <p:cNvPicPr>
            <a:picLocks noGrp="1" noRot="1" noChangeAspect="1"/>
          </p:cNvPicPr>
          <p:nvPr>
            <p:ph idx="1"/>
            <a:videoFile r:link="rId1"/>
          </p:nvPr>
        </p:nvPicPr>
        <p:blipFill>
          <a:blip r:embed="rId4" cstate="print"/>
          <a:stretch>
            <a:fillRect/>
          </a:stretch>
        </p:blipFill>
        <p:spPr>
          <a:xfrm>
            <a:off x="2428860" y="1714488"/>
            <a:ext cx="4824434" cy="361832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b="1" dirty="0" smtClean="0">
                <a:latin typeface="Algerian" pitchFamily="82" charset="0"/>
              </a:rPr>
              <a:t>SWAN UPPING.</a:t>
            </a:r>
            <a:endParaRPr lang="ru-RU" dirty="0"/>
          </a:p>
        </p:txBody>
      </p:sp>
      <p:sp>
        <p:nvSpPr>
          <p:cNvPr id="2" name="Содержимое 1"/>
          <p:cNvSpPr>
            <a:spLocks noGrp="1"/>
          </p:cNvSpPr>
          <p:nvPr>
            <p:ph idx="1"/>
          </p:nvPr>
        </p:nvSpPr>
        <p:spPr>
          <a:xfrm>
            <a:off x="467544" y="1484784"/>
            <a:ext cx="2232248" cy="4283968"/>
          </a:xfrm>
        </p:spPr>
        <p:txBody>
          <a:bodyPr>
            <a:normAutofit fontScale="92500" lnSpcReduction="10000"/>
          </a:bodyPr>
          <a:lstStyle/>
          <a:p>
            <a:pPr>
              <a:buNone/>
            </a:pPr>
            <a:r>
              <a:rPr lang="en-US" dirty="0" smtClean="0"/>
              <a:t> </a:t>
            </a:r>
            <a:r>
              <a:rPr lang="en-US" sz="2000" dirty="0" smtClean="0">
                <a:latin typeface="Times New Roman" pitchFamily="18" charset="0"/>
                <a:cs typeface="Times New Roman" pitchFamily="18" charset="0"/>
              </a:rPr>
              <a:t>Once a year, usually in the second half of July, the ceremony of Swan-Upping and Marking is performed from gaily flagged skiffs by the Queen's </a:t>
            </a:r>
            <a:r>
              <a:rPr lang="en-US" sz="2000" dirty="0" err="1" smtClean="0">
                <a:latin typeface="Times New Roman" pitchFamily="18" charset="0"/>
                <a:cs typeface="Times New Roman" pitchFamily="18" charset="0"/>
              </a:rPr>
              <a:t>Swanmaster</a:t>
            </a:r>
            <a:r>
              <a:rPr lang="en-US" sz="2000" dirty="0" smtClean="0">
                <a:latin typeface="Times New Roman" pitchFamily="18" charset="0"/>
                <a:cs typeface="Times New Roman" pitchFamily="18" charset="0"/>
              </a:rPr>
              <a:t> and the </a:t>
            </a:r>
            <a:r>
              <a:rPr lang="en-US" sz="2000" dirty="0" err="1" smtClean="0">
                <a:latin typeface="Times New Roman" pitchFamily="18" charset="0"/>
                <a:cs typeface="Times New Roman" pitchFamily="18" charset="0"/>
              </a:rPr>
              <a:t>Swanmasters</a:t>
            </a:r>
            <a:r>
              <a:rPr lang="en-US" sz="2000" dirty="0" smtClean="0">
                <a:latin typeface="Times New Roman" pitchFamily="18" charset="0"/>
                <a:cs typeface="Times New Roman" pitchFamily="18" charset="0"/>
              </a:rPr>
              <a:t> of the Dyers and Vintners.</a:t>
            </a:r>
            <a:endParaRPr lang="ru-RU" sz="2000" dirty="0" smtClean="0">
              <a:latin typeface="Times New Roman" pitchFamily="18" charset="0"/>
              <a:cs typeface="Times New Roman" pitchFamily="18" charset="0"/>
            </a:endParaRPr>
          </a:p>
        </p:txBody>
      </p:sp>
      <p:pic>
        <p:nvPicPr>
          <p:cNvPr id="4" name="Рисунок 3" descr="swan1.jpg"/>
          <p:cNvPicPr>
            <a:picLocks noChangeAspect="1"/>
          </p:cNvPicPr>
          <p:nvPr/>
        </p:nvPicPr>
        <p:blipFill>
          <a:blip r:embed="rId2" cstate="print"/>
          <a:stretch>
            <a:fillRect/>
          </a:stretch>
        </p:blipFill>
        <p:spPr>
          <a:xfrm>
            <a:off x="2828230" y="1124744"/>
            <a:ext cx="5958010" cy="5328592"/>
          </a:xfrm>
          <a:prstGeom prst="rect">
            <a:avLst/>
          </a:prstGeom>
          <a:ln>
            <a:noFill/>
          </a:ln>
          <a:effectLst>
            <a:softEdge rad="112500"/>
          </a:effectLst>
        </p:spPr>
      </p:pic>
      <p:sp>
        <p:nvSpPr>
          <p:cNvPr id="5" name="TextBox 4"/>
          <p:cNvSpPr txBox="1"/>
          <p:nvPr/>
        </p:nvSpPr>
        <p:spPr>
          <a:xfrm>
            <a:off x="7715272" y="6072206"/>
            <a:ext cx="928694" cy="400110"/>
          </a:xfrm>
          <a:prstGeom prst="rect">
            <a:avLst/>
          </a:prstGeom>
          <a:noFill/>
        </p:spPr>
        <p:txBody>
          <a:bodyPr wrap="square" rtlCol="0">
            <a:spAutoFit/>
          </a:bodyPr>
          <a:lstStyle/>
          <a:p>
            <a:r>
              <a:rPr lang="en-US" sz="2000" dirty="0" smtClean="0">
                <a:hlinkClick r:id="rId3" action="ppaction://hlinksldjump"/>
              </a:rPr>
              <a:t>Back</a:t>
            </a:r>
            <a:endParaRPr lang="ru-RU" sz="2000" dirty="0"/>
          </a:p>
        </p:txBody>
      </p:sp>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481</TotalTime>
  <Words>404</Words>
  <Application>Microsoft Office PowerPoint</Application>
  <PresentationFormat>Экран (4:3)</PresentationFormat>
  <Paragraphs>37</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Метро</vt:lpstr>
      <vt:lpstr>English traditions and customs. </vt:lpstr>
      <vt:lpstr>So many countries so many customs…      </vt:lpstr>
      <vt:lpstr>Royal Traditions. </vt:lpstr>
      <vt:lpstr>CHANGING THE GUARD. </vt:lpstr>
      <vt:lpstr>MOUNTING THE GUARD. </vt:lpstr>
      <vt:lpstr>THE CEREMONY OF THE KEYS. </vt:lpstr>
      <vt:lpstr>TROOPING THE COLOUR.</vt:lpstr>
      <vt:lpstr>Видео.</vt:lpstr>
      <vt:lpstr>SWAN UPPING.</vt:lpstr>
      <vt:lpstr>ELECTING LONDON'S LORD MAYOR.</vt:lpstr>
      <vt:lpstr>THE  LORD  MAYOR'S  SHOW.</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traditions and customs.</dc:title>
  <dc:creator>Max</dc:creator>
  <cp:lastModifiedBy>Admin</cp:lastModifiedBy>
  <cp:revision>65</cp:revision>
  <dcterms:created xsi:type="dcterms:W3CDTF">2011-03-30T05:18:17Z</dcterms:created>
  <dcterms:modified xsi:type="dcterms:W3CDTF">2011-05-06T14:57:39Z</dcterms:modified>
</cp:coreProperties>
</file>